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320" r:id="rId3"/>
    <p:sldId id="416" r:id="rId4"/>
    <p:sldId id="417" r:id="rId5"/>
    <p:sldId id="418" r:id="rId6"/>
    <p:sldId id="419" r:id="rId7"/>
  </p:sldIdLst>
  <p:sldSz cx="9144000" cy="6858000" type="screen4x3"/>
  <p:notesSz cx="6794500" cy="99822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1C"/>
    <a:srgbClr val="E9EFF7"/>
    <a:srgbClr val="000099"/>
    <a:srgbClr val="D60093"/>
    <a:srgbClr val="000066"/>
    <a:srgbClr val="3399FF"/>
    <a:srgbClr val="0033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600" autoAdjust="0"/>
    <p:restoredTop sz="94610" autoAdjust="0"/>
  </p:normalViewPr>
  <p:slideViewPr>
    <p:cSldViewPr>
      <p:cViewPr>
        <p:scale>
          <a:sx n="73" d="100"/>
          <a:sy n="73" d="100"/>
        </p:scale>
        <p:origin x="-804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2968" tIns="46484" rIns="92968" bIns="464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2968" tIns="46484" rIns="92968" bIns="464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FE29BB5-11B1-4DA9-AEFC-BC435D590A7F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68" tIns="46484" rIns="92968" bIns="4648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40275"/>
            <a:ext cx="5435600" cy="4494213"/>
          </a:xfrm>
          <a:prstGeom prst="rect">
            <a:avLst/>
          </a:prstGeom>
        </p:spPr>
        <p:txBody>
          <a:bodyPr vert="horz" lIns="92968" tIns="46484" rIns="92968" bIns="46484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82138"/>
            <a:ext cx="2944813" cy="498475"/>
          </a:xfrm>
          <a:prstGeom prst="rect">
            <a:avLst/>
          </a:prstGeom>
        </p:spPr>
        <p:txBody>
          <a:bodyPr vert="horz" lIns="92968" tIns="46484" rIns="92968" bIns="464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8100" y="9482138"/>
            <a:ext cx="2944813" cy="498475"/>
          </a:xfrm>
          <a:prstGeom prst="rect">
            <a:avLst/>
          </a:prstGeom>
        </p:spPr>
        <p:txBody>
          <a:bodyPr vert="horz" lIns="92968" tIns="46484" rIns="92968" bIns="464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3FD866-ABFC-4365-961A-5257D60D5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37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4D373-28CC-435F-AD05-D27114CAB919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7D403-0FAE-48D6-B335-41682E4C9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114218"/>
      </p:ext>
    </p:extLst>
  </p:cSld>
  <p:clrMapOvr>
    <a:masterClrMapping/>
  </p:clrMapOvr>
  <p:transition spd="slow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A8FF4-CC17-4E53-922F-26BF13263C7D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6D21F-00A0-4EA4-AA0E-90805520F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813509"/>
      </p:ext>
    </p:extLst>
  </p:cSld>
  <p:clrMapOvr>
    <a:masterClrMapping/>
  </p:clrMapOvr>
  <p:transition spd="slow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76073-E03D-4E4B-9A33-DD801681808F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5182-E4C7-40FA-9916-38D638156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181601"/>
      </p:ext>
    </p:extLst>
  </p:cSld>
  <p:clrMapOvr>
    <a:masterClrMapping/>
  </p:clrMapOvr>
  <p:transition spd="slow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6014A-083D-4E12-93BF-0765CE8E6CFB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E4876-A66B-4438-8497-9C5237A3A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498829"/>
      </p:ext>
    </p:extLst>
  </p:cSld>
  <p:clrMapOvr>
    <a:masterClrMapping/>
  </p:clrMapOvr>
  <p:transition spd="slow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E4E06-9881-48AB-BA3C-FA6A58669910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774E-1302-4345-82A8-968752A31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29224"/>
      </p:ext>
    </p:extLst>
  </p:cSld>
  <p:clrMapOvr>
    <a:masterClrMapping/>
  </p:clrMapOvr>
  <p:transition spd="slow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C8AF9-46CA-42A4-9F6A-A6A2D6E756F4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444D3-7D65-4A2C-A157-6A5B98401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112439"/>
      </p:ext>
    </p:extLst>
  </p:cSld>
  <p:clrMapOvr>
    <a:masterClrMapping/>
  </p:clrMapOvr>
  <p:transition spd="slow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0E4B1-5157-40DA-8136-2405FB58E639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7DA8B-39C6-47A0-8AA3-A061F460C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346142"/>
      </p:ext>
    </p:extLst>
  </p:cSld>
  <p:clrMapOvr>
    <a:masterClrMapping/>
  </p:clrMapOvr>
  <p:transition spd="slow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8D4B8-A3DF-47C7-9D6A-0C0BDB337595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536B9-D389-4E42-B84D-B5D0140CC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309866"/>
      </p:ext>
    </p:extLst>
  </p:cSld>
  <p:clrMapOvr>
    <a:masterClrMapping/>
  </p:clrMapOvr>
  <p:transition spd="slow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1B89D-6E79-48A7-8390-22A3F81BF0C7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D2E49-72EC-4E4F-BBAB-368A5BE0B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425230"/>
      </p:ext>
    </p:extLst>
  </p:cSld>
  <p:clrMapOvr>
    <a:masterClrMapping/>
  </p:clrMapOvr>
  <p:transition spd="slow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3A21C-6356-4D4B-A85B-4A0DC741C373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50CC6-49D1-4874-93F0-C675D9A8B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648633"/>
      </p:ext>
    </p:extLst>
  </p:cSld>
  <p:clrMapOvr>
    <a:masterClrMapping/>
  </p:clrMapOvr>
  <p:transition spd="slow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9D2FA-46A4-45CA-9438-E008F5BDBC1B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4F3C7-E58B-4CC5-845B-86D42D9F8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422777"/>
      </p:ext>
    </p:extLst>
  </p:cSld>
  <p:clrMapOvr>
    <a:masterClrMapping/>
  </p:clrMapOvr>
  <p:transition spd="slow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8D7F02-58CC-4802-AB53-A1838B3CB5BD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9230E7-EB1C-43A1-B33E-A94D5ED59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l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7"/>
          <p:cNvSpPr txBox="1">
            <a:spLocks noChangeArrowheads="1"/>
          </p:cNvSpPr>
          <p:nvPr/>
        </p:nvSpPr>
        <p:spPr bwMode="auto">
          <a:xfrm>
            <a:off x="827088" y="115888"/>
            <a:ext cx="82454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Министерство здравоохранения </a:t>
            </a:r>
          </a:p>
          <a:p>
            <a:pPr algn="ctr" eaLnBrk="1" hangingPunct="1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Ростовской области</a:t>
            </a:r>
          </a:p>
        </p:txBody>
      </p:sp>
      <p:pic>
        <p:nvPicPr>
          <p:cNvPr id="2051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"/>
          <a:stretch>
            <a:fillRect/>
          </a:stretch>
        </p:blipFill>
        <p:spPr bwMode="auto">
          <a:xfrm>
            <a:off x="107950" y="115888"/>
            <a:ext cx="10572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950" y="1628800"/>
            <a:ext cx="8964613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  <a:p>
            <a:pPr algn="ctr" eaLnBrk="0" hangingPunct="0">
              <a:defRPr/>
            </a:pP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Цели и задачи ЗДРАВООХРАНЕНИЯ Ростовской области </a:t>
            </a:r>
          </a:p>
          <a:p>
            <a:pPr algn="ctr" eaLnBrk="0" hangingPunct="0">
              <a:defRPr/>
            </a:pP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на </a:t>
            </a:r>
            <a:r>
              <a:rPr lang="ru-RU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201</a:t>
            </a:r>
            <a:r>
              <a:rPr lang="en-US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7</a:t>
            </a:r>
            <a:r>
              <a:rPr lang="ru-RU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год </a:t>
            </a: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-106072" y="-99392"/>
            <a:ext cx="9358592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ru-RU"/>
            </a:defPPr>
            <a:lvl1pPr algn="ctr">
              <a:spcBef>
                <a:spcPct val="50000"/>
              </a:spcBef>
              <a:defRPr sz="32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defRPr>
            </a:lvl1pPr>
          </a:lstStyle>
          <a:p>
            <a:pPr>
              <a:defRPr/>
            </a:pPr>
            <a:r>
              <a:rPr lang="ru-RU" dirty="0" smtClean="0"/>
              <a:t>Достижение </a:t>
            </a:r>
            <a:r>
              <a:rPr lang="ru-RU" dirty="0"/>
              <a:t>ниже целевых значений </a:t>
            </a:r>
            <a:r>
              <a:rPr lang="ru-RU" dirty="0" smtClean="0"/>
              <a:t>показателей </a:t>
            </a:r>
            <a:r>
              <a:rPr lang="ru-RU" dirty="0"/>
              <a:t>смертности населения </a:t>
            </a:r>
            <a:r>
              <a:rPr lang="ru-RU" dirty="0" smtClean="0"/>
              <a:t>  по </a:t>
            </a:r>
            <a:r>
              <a:rPr lang="ru-RU" dirty="0"/>
              <a:t>основным классам причин</a:t>
            </a: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388" y="1844675"/>
          <a:ext cx="8785225" cy="4435474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5760803"/>
                <a:gridCol w="1152161"/>
                <a:gridCol w="1872261"/>
              </a:tblGrid>
              <a:tr h="598583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99"/>
                          </a:solidFill>
                          <a:effectLst/>
                        </a:rPr>
                        <a:t>Показатели (индикатор</a:t>
                      </a:r>
                      <a:r>
                        <a:rPr lang="ru-RU" sz="2600" b="1" dirty="0" smtClean="0">
                          <a:solidFill>
                            <a:srgbClr val="000099"/>
                          </a:solidFill>
                          <a:effectLst/>
                        </a:rPr>
                        <a:t>)</a:t>
                      </a:r>
                      <a:endParaRPr lang="ru-RU" sz="2600" b="1" dirty="0">
                        <a:solidFill>
                          <a:srgbClr val="000099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2600" b="1" dirty="0">
                        <a:solidFill>
                          <a:srgbClr val="000099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000099"/>
                          </a:solidFill>
                          <a:effectLst/>
                        </a:rPr>
                        <a:t>Снижение</a:t>
                      </a:r>
                      <a:endParaRPr lang="ru-RU" sz="2600" b="1" dirty="0">
                        <a:solidFill>
                          <a:srgbClr val="000099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29649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99"/>
                          </a:solidFill>
                          <a:effectLst/>
                        </a:rPr>
                        <a:t>Младенческая смертность</a:t>
                      </a:r>
                      <a:endParaRPr lang="ru-RU" sz="2600" b="1" dirty="0">
                        <a:solidFill>
                          <a:srgbClr val="000099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2600" b="1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C00000"/>
                          </a:solidFill>
                          <a:effectLst/>
                        </a:rPr>
                        <a:t>15,4%</a:t>
                      </a:r>
                      <a:endParaRPr lang="ru-RU" sz="2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29649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99"/>
                          </a:solidFill>
                          <a:effectLst/>
                        </a:rPr>
                        <a:t>Смертность от туберкулеза</a:t>
                      </a:r>
                      <a:endParaRPr lang="ru-RU" sz="2600" b="1" dirty="0">
                        <a:solidFill>
                          <a:srgbClr val="000099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2600" b="1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C00000"/>
                          </a:solidFill>
                          <a:effectLst/>
                        </a:rPr>
                        <a:t>31,9%</a:t>
                      </a:r>
                      <a:endParaRPr lang="ru-RU" sz="2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531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99"/>
                          </a:solidFill>
                          <a:effectLst/>
                        </a:rPr>
                        <a:t>Смертность от болезней системы кровообращения</a:t>
                      </a:r>
                      <a:endParaRPr lang="ru-RU" sz="2600" b="1" dirty="0">
                        <a:solidFill>
                          <a:srgbClr val="000099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2600" b="1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C00000"/>
                          </a:solidFill>
                          <a:effectLst/>
                        </a:rPr>
                        <a:t>14,7%</a:t>
                      </a:r>
                      <a:endParaRPr lang="ru-RU" sz="2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531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99"/>
                          </a:solidFill>
                          <a:effectLst/>
                        </a:rPr>
                        <a:t>Смертность от новообразований </a:t>
                      </a:r>
                      <a:endParaRPr lang="ru-RU" sz="2600" b="1" dirty="0" smtClean="0">
                        <a:solidFill>
                          <a:srgbClr val="000099"/>
                        </a:solidFill>
                        <a:effectLst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000099"/>
                          </a:solidFill>
                          <a:effectLst/>
                        </a:rPr>
                        <a:t>(</a:t>
                      </a:r>
                      <a:r>
                        <a:rPr lang="ru-RU" sz="2600" b="1" dirty="0">
                          <a:solidFill>
                            <a:srgbClr val="000099"/>
                          </a:solidFill>
                          <a:effectLst/>
                        </a:rPr>
                        <a:t>в том числе от злокачественных)</a:t>
                      </a:r>
                      <a:endParaRPr lang="ru-RU" sz="2600" b="1" dirty="0">
                        <a:solidFill>
                          <a:srgbClr val="000099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2600" b="1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solidFill>
                            <a:srgbClr val="C00000"/>
                          </a:solidFill>
                          <a:effectLst/>
                        </a:rPr>
                        <a:t>14,5%</a:t>
                      </a:r>
                      <a:endParaRPr lang="ru-RU" sz="2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2531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000099"/>
                          </a:solidFill>
                          <a:effectLst/>
                        </a:rPr>
                        <a:t>Смертность от дорожно-транспортных происшествий</a:t>
                      </a:r>
                      <a:endParaRPr lang="ru-RU" sz="2600" b="1" dirty="0">
                        <a:solidFill>
                          <a:srgbClr val="000099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2600" b="1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34290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6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32,3%</a:t>
                      </a:r>
                      <a:r>
                        <a:rPr lang="ru-RU" sz="26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0037" marR="50037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844675"/>
            <a:ext cx="136842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538" y="4919663"/>
            <a:ext cx="99853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59 -4.07407E-6 L -0.2599 0.0002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476 0.00024 L -1.0967 0.00024 L -1.0967 0.02987 " pathEditMode="relative" rAng="0" ptsTypes="AAA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97" y="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388" y="103188"/>
            <a:ext cx="8801100" cy="1165225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54000" rIns="54000" anchor="ctr"/>
          <a:lstStyle/>
          <a:p>
            <a:pPr marL="265113" indent="-265113">
              <a:defRPr/>
            </a:pPr>
            <a:r>
              <a:rPr lang="ru-RU" b="1" dirty="0">
                <a:solidFill>
                  <a:srgbClr val="000099"/>
                </a:solidFill>
              </a:rPr>
              <a:t>	Обеспечить эффективное освоение бюджетных средств, проведение аудита расходования бюджетных средств медицинскими организациями области; совместно с территориальным Фондом ОМС и  муниципалитетами продолжить проведение жесткого контроля над расходованием финансовых средств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388" y="1384300"/>
            <a:ext cx="8801100" cy="892175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54000" rIns="54000" anchor="ctr"/>
          <a:lstStyle/>
          <a:p>
            <a:pPr marL="265113" indent="-265113">
              <a:defRPr/>
            </a:pPr>
            <a:r>
              <a:rPr lang="ru-RU" b="1" dirty="0">
                <a:solidFill>
                  <a:srgbClr val="000099"/>
                </a:solidFill>
              </a:rPr>
              <a:t>	Реализовать  намеченные мероприятия по исполнению указов Президента РФ  и достижению показателей «дорожной карты» развития отрасли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388" y="2420938"/>
            <a:ext cx="8801100" cy="930275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54000" rIns="54000" anchor="ctr"/>
          <a:lstStyle/>
          <a:p>
            <a:pPr marL="265113" indent="-265113">
              <a:defRPr/>
            </a:pPr>
            <a:r>
              <a:rPr lang="ru-RU" b="1" dirty="0">
                <a:solidFill>
                  <a:srgbClr val="000099"/>
                </a:solidFill>
              </a:rPr>
              <a:t>	Считать приоритетным направлением реализацию мер по повышению доступности специализированной, в том числе высокотехнологичной помощи населению в медицинских организациях области</a:t>
            </a:r>
          </a:p>
        </p:txBody>
      </p:sp>
      <p:pic>
        <p:nvPicPr>
          <p:cNvPr id="36872" name="Picture 8" descr="http://www.nazdor.ru/upload/articles/serdechno-sosudistaya-hirurgiya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277182" y="3501685"/>
            <a:ext cx="4703306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251873" y="3559653"/>
            <a:ext cx="4005295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/>
                <a:solidFill>
                  <a:srgbClr val="0033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Оборудование для первичного сосудистого отделения в </a:t>
            </a:r>
          </a:p>
          <a:p>
            <a:pPr algn="ctr">
              <a:defRPr/>
            </a:pPr>
            <a:r>
              <a:rPr lang="ru-RU" sz="2400" b="1" dirty="0">
                <a:ln w="11430"/>
                <a:solidFill>
                  <a:srgbClr val="0033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г. Волгодонске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584" y="5260670"/>
            <a:ext cx="439787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55 млн. руб.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357188"/>
            <a:ext cx="6572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663" y="1484313"/>
            <a:ext cx="657226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506663"/>
            <a:ext cx="6572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2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" grpId="0" animBg="1" autoUpdateAnimBg="0"/>
      <p:bldP spid="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79388" y="187325"/>
            <a:ext cx="8801100" cy="2162175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54000" rIns="54000" anchor="ctr"/>
          <a:lstStyle/>
          <a:p>
            <a:pPr marL="265113" indent="-3175">
              <a:defRPr/>
            </a:pPr>
            <a:r>
              <a:rPr lang="ru-RU" b="1" dirty="0">
                <a:solidFill>
                  <a:srgbClr val="000099"/>
                </a:solidFill>
              </a:rPr>
              <a:t>В целях развития профилактического направления:</a:t>
            </a:r>
          </a:p>
          <a:p>
            <a:pPr marL="265113" indent="-3175">
              <a:defRPr/>
            </a:pPr>
            <a:r>
              <a:rPr lang="ru-RU" b="1" dirty="0">
                <a:solidFill>
                  <a:srgbClr val="000099"/>
                </a:solidFill>
              </a:rPr>
              <a:t>- обеспечить стопроцентный охват детей иммунодиагностикой на туберкулез (</a:t>
            </a:r>
            <a:r>
              <a:rPr lang="ru-RU" b="1" dirty="0" err="1">
                <a:solidFill>
                  <a:srgbClr val="000099"/>
                </a:solidFill>
              </a:rPr>
              <a:t>туберкулинодиагностика</a:t>
            </a:r>
            <a:r>
              <a:rPr lang="ru-RU" b="1" dirty="0">
                <a:solidFill>
                  <a:srgbClr val="000099"/>
                </a:solidFill>
              </a:rPr>
              <a:t>, </a:t>
            </a:r>
            <a:r>
              <a:rPr lang="ru-RU" b="1" dirty="0" err="1">
                <a:solidFill>
                  <a:srgbClr val="000099"/>
                </a:solidFill>
              </a:rPr>
              <a:t>диаскин</a:t>
            </a:r>
            <a:r>
              <a:rPr lang="ru-RU" b="1" dirty="0">
                <a:solidFill>
                  <a:srgbClr val="000099"/>
                </a:solidFill>
              </a:rPr>
              <a:t>-тест);</a:t>
            </a:r>
          </a:p>
          <a:p>
            <a:pPr marL="265113" indent="-3175">
              <a:defRPr/>
            </a:pPr>
            <a:r>
              <a:rPr lang="ru-RU" b="1" dirty="0">
                <a:solidFill>
                  <a:srgbClr val="000099"/>
                </a:solidFill>
              </a:rPr>
              <a:t>- обеспечить проведение диспансеризации отдельных контингентов детского и взрослого населения в установленные сроки и в утвержденных объемах;</a:t>
            </a:r>
          </a:p>
          <a:p>
            <a:pPr marL="265113" indent="-3175">
              <a:defRPr/>
            </a:pPr>
            <a:r>
              <a:rPr lang="ru-RU" b="1" dirty="0">
                <a:solidFill>
                  <a:srgbClr val="000099"/>
                </a:solidFill>
              </a:rPr>
              <a:t>- продолжить работу центров здоровья и выездную работу специалистов муниципального и областного уровней в составе врачебных бригад</a:t>
            </a:r>
          </a:p>
        </p:txBody>
      </p:sp>
      <p:pic>
        <p:nvPicPr>
          <p:cNvPr id="37898" name="Picture 10" descr="http://st35.stblizko.ru/images/product/106/670/534_original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07504" y="2420888"/>
            <a:ext cx="3139903" cy="228356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7904" name="Picture 16" descr="http://dari38.ru/public/images/upload/image1389839096639_i1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096909" y="2420888"/>
            <a:ext cx="3044753" cy="228356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7902" name="Picture 14" descr="http://ivanteevka.today/wp-content/uploads/2016/03/disp1-0-.png"/>
          <p:cNvPicPr>
            <a:picLocks noChangeAspect="1" noChangeArrowheads="1"/>
          </p:cNvPicPr>
          <p:nvPr/>
        </p:nvPicPr>
        <p:blipFill rotWithShape="1">
          <a:blip r:embed="rId4"/>
          <a:srcRect b="17425"/>
          <a:stretch/>
        </p:blipFill>
        <p:spPr bwMode="auto">
          <a:xfrm>
            <a:off x="147638" y="4618038"/>
            <a:ext cx="3429000" cy="2162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7906" name="Picture 18" descr="http://ti71.ru/upload/iblock/25f/25f96b9fc920941ed91c6a0e2a18186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4624388"/>
            <a:ext cx="5386387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Picture 20" descr="https://im0-tub-ru.yandex.net/i?id=970296a7cd1dd662ba81930226312dd6-l&amp;n=13"/>
          <p:cNvPicPr>
            <a:picLocks noChangeAspect="1" noChangeArrowheads="1"/>
          </p:cNvPicPr>
          <p:nvPr/>
        </p:nvPicPr>
        <p:blipFill rotWithShape="1">
          <a:blip r:embed="rId6" cstate="print">
            <a:extLst/>
          </a:blip>
          <a:srcRect/>
          <a:stretch/>
        </p:blipFill>
        <p:spPr bwMode="auto">
          <a:xfrm>
            <a:off x="6000401" y="2420888"/>
            <a:ext cx="3108103" cy="220334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939800"/>
            <a:ext cx="657226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1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388" y="1268413"/>
            <a:ext cx="8801100" cy="1512887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54000" rIns="54000" anchor="ctr"/>
          <a:lstStyle/>
          <a:p>
            <a:pPr marL="265113" indent="-265113">
              <a:defRPr/>
            </a:pPr>
            <a:r>
              <a:rPr lang="ru-RU" b="1" dirty="0">
                <a:solidFill>
                  <a:srgbClr val="000099"/>
                </a:solidFill>
              </a:rPr>
              <a:t>	Разработать и внедрить пилотную площадку «Вежливая регистратура» в одном из поликлинических подразделений г. Ростова-на-Дону с целью тиражирования положительного опыта повышения доступности амбулаторно - поликлинической помощи и уровня обслуживания населения, сокращения времени ожидания и уменьшения очередей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388" y="2924175"/>
            <a:ext cx="8801100" cy="1160463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54000" rIns="54000" anchor="ctr"/>
          <a:lstStyle/>
          <a:p>
            <a:pPr marL="265113" indent="-265113">
              <a:defRPr/>
            </a:pPr>
            <a:r>
              <a:rPr lang="ru-RU" b="1" dirty="0">
                <a:solidFill>
                  <a:srgbClr val="000099"/>
                </a:solidFill>
              </a:rPr>
              <a:t>	Осуществить организационные мероприятия по созданию  во втором квартале текущего года централизованной системы обращения с биологически опасными медицинскими отходами в рамках инвестиционного проекта (с привлечением частных инвестиций - компания AFD </a:t>
            </a:r>
            <a:r>
              <a:rPr lang="ru-RU" b="1" dirty="0" err="1">
                <a:solidFill>
                  <a:srgbClr val="000099"/>
                </a:solidFill>
              </a:rPr>
              <a:t>Group</a:t>
            </a:r>
            <a:r>
              <a:rPr lang="ru-RU" b="1" dirty="0">
                <a:solidFill>
                  <a:srgbClr val="000099"/>
                </a:solidFill>
              </a:rPr>
              <a:t> SA)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388" y="4222750"/>
            <a:ext cx="8801100" cy="2519363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54000" rIns="54000" anchor="ctr"/>
          <a:lstStyle/>
          <a:p>
            <a:pPr marL="265113" indent="-265113">
              <a:defRPr/>
            </a:pPr>
            <a:r>
              <a:rPr lang="ru-RU" b="1" dirty="0">
                <a:solidFill>
                  <a:srgbClr val="000099"/>
                </a:solidFill>
              </a:rPr>
              <a:t>	В рамках реализации Соглашения, подписанного 01.07.2015 Губернатором Ростовской области и Министром здравоохранения РФ, о взаимодействии в сфере развития Регионального сегмента единой государственной информационной системы в Ростовской области (РС ЕГИСЗ)  в 2015 – 2018 гг., и в целях достижения показателей “дорожной карты” подключить к РС ЕГИСЗ  не менее 14 медицинских организаций.</a:t>
            </a:r>
          </a:p>
          <a:p>
            <a:pPr marL="265113" indent="-265113">
              <a:defRPr/>
            </a:pPr>
            <a:r>
              <a:rPr lang="ru-RU" b="1" dirty="0">
                <a:solidFill>
                  <a:srgbClr val="000099"/>
                </a:solidFill>
              </a:rPr>
              <a:t>	Главам муниципальных образований, главным врачам взять под личный контроль обеспечение в медицинских организациях использования сервисов РС ЕГИСЗ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388" y="115888"/>
            <a:ext cx="8801100" cy="100965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54000" rIns="54000" anchor="ctr"/>
          <a:lstStyle/>
          <a:p>
            <a:pPr marL="265113" indent="-265113">
              <a:defRPr/>
            </a:pPr>
            <a:r>
              <a:rPr lang="ru-RU" b="1" dirty="0">
                <a:solidFill>
                  <a:srgbClr val="000099"/>
                </a:solidFill>
              </a:rPr>
              <a:t>	Продолжить обновление санитарного автопарка муниципальных учреждений здравоохранения, уменьшив износ автопарка на  5 %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663" y="292100"/>
            <a:ext cx="657226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663" y="1628775"/>
            <a:ext cx="657226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3141663"/>
            <a:ext cx="657225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663" y="5002213"/>
            <a:ext cx="657226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9388" y="188913"/>
            <a:ext cx="8801100" cy="935037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54000" rIns="54000" anchor="ctr"/>
          <a:lstStyle/>
          <a:p>
            <a:pPr marL="268288" lvl="1">
              <a:defRPr/>
            </a:pPr>
            <a:r>
              <a:rPr lang="ru-RU" b="1" dirty="0">
                <a:solidFill>
                  <a:srgbClr val="000099"/>
                </a:solidFill>
              </a:rPr>
              <a:t>Продолжить проведение работы по повышению укомплектованности медицинских организаций кадрами, в том числе средним медицинским персоналом в угледобывающих территориях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138" y="252413"/>
            <a:ext cx="657226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73088" y="1484313"/>
            <a:ext cx="8031162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000">
                <a:solidFill>
                  <a:srgbClr val="C00000"/>
                </a:solidFill>
                <a:latin typeface="Arial Black" pitchFamily="34" charset="0"/>
              </a:rPr>
              <a:t>Состояние здоровья населения является зеркалом, отражающим </a:t>
            </a:r>
          </a:p>
          <a:p>
            <a:pPr algn="ctr"/>
            <a:r>
              <a:rPr lang="ru-RU" sz="3000">
                <a:solidFill>
                  <a:srgbClr val="C00000"/>
                </a:solidFill>
                <a:latin typeface="Arial Black" pitchFamily="34" charset="0"/>
              </a:rPr>
              <a:t>социально-экономическое состояние общества</a:t>
            </a:r>
          </a:p>
        </p:txBody>
      </p:sp>
      <p:pic>
        <p:nvPicPr>
          <p:cNvPr id="86018" name="Picture 2" descr="http://posnr.ru/photos/reproduktivnoe-zdorove-maykop-82580-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8" y="3284538"/>
            <a:ext cx="5089525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8148</TotalTime>
  <Words>158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Start</dc:creator>
  <cp:lastModifiedBy>Расторгуева Марина Владимировна</cp:lastModifiedBy>
  <cp:revision>449</cp:revision>
  <cp:lastPrinted>2017-05-22T13:51:30Z</cp:lastPrinted>
  <dcterms:modified xsi:type="dcterms:W3CDTF">2017-05-26T08:16:01Z</dcterms:modified>
</cp:coreProperties>
</file>