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3" r:id="rId2"/>
    <p:sldId id="324" r:id="rId3"/>
    <p:sldId id="325" r:id="rId4"/>
    <p:sldId id="341" r:id="rId5"/>
    <p:sldId id="338" r:id="rId6"/>
    <p:sldId id="339" r:id="rId7"/>
    <p:sldId id="326" r:id="rId8"/>
    <p:sldId id="330" r:id="rId9"/>
    <p:sldId id="333" r:id="rId10"/>
    <p:sldId id="342" r:id="rId11"/>
    <p:sldId id="335" r:id="rId12"/>
    <p:sldId id="336" r:id="rId13"/>
    <p:sldId id="334" r:id="rId14"/>
  </p:sldIdLst>
  <p:sldSz cx="9144000" cy="5143500" type="screen16x9"/>
  <p:notesSz cx="6781800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rt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78C294"/>
    <a:srgbClr val="00CC66"/>
    <a:srgbClr val="3CD0A9"/>
    <a:srgbClr val="000099"/>
    <a:srgbClr val="660033"/>
    <a:srgbClr val="0039AC"/>
    <a:srgbClr val="800080"/>
    <a:srgbClr val="FF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0052" autoAdjust="0"/>
  </p:normalViewPr>
  <p:slideViewPr>
    <p:cSldViewPr>
      <p:cViewPr>
        <p:scale>
          <a:sx n="100" d="100"/>
          <a:sy n="100" d="100"/>
        </p:scale>
        <p:origin x="-965" y="-2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6" y="14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9104" cy="493315"/>
          </a:xfrm>
          <a:prstGeom prst="rect">
            <a:avLst/>
          </a:prstGeom>
        </p:spPr>
        <p:txBody>
          <a:bodyPr vert="horz" lIns="90085" tIns="45043" rIns="90085" bIns="450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1077" y="0"/>
            <a:ext cx="2939104" cy="493315"/>
          </a:xfrm>
          <a:prstGeom prst="rect">
            <a:avLst/>
          </a:prstGeom>
        </p:spPr>
        <p:txBody>
          <a:bodyPr vert="horz" lIns="90085" tIns="45043" rIns="90085" bIns="450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87DA20-99EB-401D-B310-8CB72DC3F7FF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9344"/>
            <a:ext cx="2939104" cy="493315"/>
          </a:xfrm>
          <a:prstGeom prst="rect">
            <a:avLst/>
          </a:prstGeom>
        </p:spPr>
        <p:txBody>
          <a:bodyPr vert="horz" lIns="90085" tIns="45043" rIns="90085" bIns="450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1077" y="9379344"/>
            <a:ext cx="2939104" cy="493315"/>
          </a:xfrm>
          <a:prstGeom prst="rect">
            <a:avLst/>
          </a:prstGeom>
        </p:spPr>
        <p:txBody>
          <a:bodyPr vert="horz" lIns="90085" tIns="45043" rIns="90085" bIns="450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7B50CC-D24C-4B50-89FE-98FB6588B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099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9104" cy="493315"/>
          </a:xfrm>
          <a:prstGeom prst="rect">
            <a:avLst/>
          </a:prstGeom>
        </p:spPr>
        <p:txBody>
          <a:bodyPr vert="horz" lIns="95157" tIns="47579" rIns="95157" bIns="475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077" y="0"/>
            <a:ext cx="2939104" cy="493315"/>
          </a:xfrm>
          <a:prstGeom prst="rect">
            <a:avLst/>
          </a:prstGeom>
        </p:spPr>
        <p:txBody>
          <a:bodyPr vert="horz" lIns="95157" tIns="47579" rIns="95157" bIns="475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446BA44D-38B8-47A6-A2EC-97E6695002F1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425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157" tIns="47579" rIns="95157" bIns="4757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505" y="4691263"/>
            <a:ext cx="5424792" cy="4443014"/>
          </a:xfrm>
          <a:prstGeom prst="rect">
            <a:avLst/>
          </a:prstGeom>
        </p:spPr>
        <p:txBody>
          <a:bodyPr vert="horz" lIns="95157" tIns="47579" rIns="95157" bIns="4757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9344"/>
            <a:ext cx="2939104" cy="493315"/>
          </a:xfrm>
          <a:prstGeom prst="rect">
            <a:avLst/>
          </a:prstGeom>
        </p:spPr>
        <p:txBody>
          <a:bodyPr vert="horz" lIns="95157" tIns="47579" rIns="95157" bIns="475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077" y="9379344"/>
            <a:ext cx="2939104" cy="493315"/>
          </a:xfrm>
          <a:prstGeom prst="rect">
            <a:avLst/>
          </a:prstGeom>
        </p:spPr>
        <p:txBody>
          <a:bodyPr vert="horz" lIns="95157" tIns="47579" rIns="95157" bIns="475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E9517827-BD7E-46F1-858B-D40A7AAE8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882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83" indent="-28572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97" indent="-228579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55" indent="-228579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215" indent="-228579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73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32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91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49" indent="-22857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C780B-EDDC-4A2F-9D5B-2E06CDCE38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3346-3BF8-4C69-BFF1-71F0F34091A8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60901-6F99-43E3-9B46-950608858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38F40-1BBE-456E-BE6E-ACAC103AC940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78372-09D1-40F6-A65F-8CA763218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4C91A-529C-44D9-AA1A-7B5289473272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F5628-5751-4CCA-815D-9F7EED832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37004-AB10-471C-B045-825DF231F932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DF082-6EB8-4C3F-AF70-27FB17782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92E1-1BB8-47D2-A960-C7D301BAE030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D2D6-8DEA-46D9-B372-5BA7AF09E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F2F9-061B-4944-A634-0623B7A7389B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94DF-D6D2-4AC1-A01F-E51BA4E9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D2760-2349-4D08-98F8-588704381B4A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C7AF5-CE22-4BB2-B5C3-EB45B4506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F2976-F487-4337-9F52-C89366EA4EBC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2D772-1A64-44BC-A37D-FE0216953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322C-1C58-4E6B-AA27-B4BEB3B8205B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FC09A-F6B4-412D-BF2D-3443CCD1D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7580D-6801-48C1-AADB-A1BDC54E757D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529D9-E240-4E65-82FA-8C357AF67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69821-031E-4156-B197-A383B31BE392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32E02-A4FF-44B5-A30E-7E503A98A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A8C630-C374-4B7B-9C85-55DFA7B2443A}" type="datetimeFigureOut">
              <a:rPr lang="ru-RU"/>
              <a:pPr>
                <a:defRPr/>
              </a:pPr>
              <a:t>30.05.2018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E0DDF9-9EBB-450F-8B70-FB75404B7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54769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-18257" y="1131590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0832" y="155575"/>
            <a:ext cx="792162" cy="784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-36514" y="2283718"/>
            <a:ext cx="9162257" cy="187743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Публичная </a:t>
            </a:r>
            <a:r>
              <a:rPr lang="ru-RU" sz="3200" b="1" dirty="0">
                <a:solidFill>
                  <a:schemeClr val="bg1"/>
                </a:solidFill>
              </a:rPr>
              <a:t>декларация целей и задач Министерства здравоохранения 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Ростовской </a:t>
            </a:r>
            <a:r>
              <a:rPr lang="ru-RU" sz="3200" b="1" dirty="0">
                <a:solidFill>
                  <a:schemeClr val="bg1"/>
                </a:solidFill>
              </a:rPr>
              <a:t>области на </a:t>
            </a:r>
            <a:r>
              <a:rPr lang="ru-RU" sz="3200" b="1" dirty="0" smtClean="0">
                <a:solidFill>
                  <a:schemeClr val="bg1"/>
                </a:solidFill>
              </a:rPr>
              <a:t>2018 год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3710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22032" y="3973359"/>
            <a:ext cx="2592287" cy="3110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4331300"/>
            <a:ext cx="3761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Ростовская область 2018</a:t>
            </a:r>
            <a:endParaRPr lang="ru-RU" sz="24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322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1862" y="1491630"/>
            <a:ext cx="8646615" cy="10569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Повышение уровня финансирования онкологической помощи</a:t>
            </a:r>
            <a:endParaRPr lang="ru-RU" sz="22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283968" y="2545500"/>
            <a:ext cx="742404" cy="53030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865" y="3075806"/>
            <a:ext cx="8646615" cy="16344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Повышение доступности современных высокоэффективных лекарственных средств для лечения онкологических заболеваний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168063575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3" y="-14376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80964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238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6684" y="624978"/>
            <a:ext cx="8645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Обеспечение доступности обезболивающих препаратов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52512" y="98757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5" y="987574"/>
            <a:ext cx="1728887" cy="1402453"/>
          </a:xfrm>
          <a:prstGeom prst="horizontalScroll">
            <a:avLst>
              <a:gd name="adj" fmla="val 12500"/>
            </a:avLst>
          </a:prstGeom>
          <a:solidFill>
            <a:srgbClr val="00FF00">
              <a:alpha val="2196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r>
              <a:rPr lang="ru-RU" sz="1400" b="1" dirty="0">
                <a:latin typeface="Times New Roman" pitchFamily="18" charset="0"/>
              </a:rPr>
              <a:t>Федеральный Закон от 31.12.2014 </a:t>
            </a:r>
          </a:p>
          <a:p>
            <a:r>
              <a:rPr lang="ru-RU" sz="1400" b="1" dirty="0">
                <a:latin typeface="Times New Roman" pitchFamily="18" charset="0"/>
              </a:rPr>
              <a:t>№ 501-ФЗ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116837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ru-RU" sz="1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250825" y="2283718"/>
            <a:ext cx="1728887" cy="1451135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r>
              <a:rPr lang="ru-RU" sz="1400" b="1" dirty="0">
                <a:latin typeface="Times New Roman" pitchFamily="18" charset="0"/>
              </a:rPr>
              <a:t>Постановление правительства РФ от 06.08.2015 </a:t>
            </a:r>
            <a:endParaRPr lang="ru-RU" sz="1400" b="1" dirty="0" smtClean="0">
              <a:latin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</a:rPr>
              <a:t>№ </a:t>
            </a:r>
            <a:r>
              <a:rPr lang="ru-RU" sz="1400" b="1" dirty="0">
                <a:latin typeface="Times New Roman" pitchFamily="18" charset="0"/>
              </a:rPr>
              <a:t>807</a:t>
            </a:r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246685" y="3710031"/>
            <a:ext cx="1733028" cy="1309992"/>
          </a:xfrm>
          <a:prstGeom prst="horizontalScroll">
            <a:avLst>
              <a:gd name="adj" fmla="val 12500"/>
            </a:avLst>
          </a:prstGeom>
          <a:solidFill>
            <a:srgbClr val="800080">
              <a:alpha val="38823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r>
              <a:rPr lang="ru-RU" sz="1400" b="1" dirty="0">
                <a:latin typeface="Times New Roman" pitchFamily="18" charset="0"/>
              </a:rPr>
              <a:t>Приказ МЗ РФ от 20.12.2012 </a:t>
            </a:r>
          </a:p>
          <a:p>
            <a:r>
              <a:rPr lang="ru-RU" sz="1400" b="1" dirty="0">
                <a:latin typeface="Times New Roman" pitchFamily="18" charset="0"/>
              </a:rPr>
              <a:t>№ 1175н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59000" y="994310"/>
            <a:ext cx="6971679" cy="1395717"/>
          </a:xfrm>
          <a:prstGeom prst="roundRect">
            <a:avLst/>
          </a:prstGeom>
          <a:solidFill>
            <a:srgbClr val="78C2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ru-RU" sz="1200" dirty="0">
                <a:solidFill>
                  <a:srgbClr val="000066"/>
                </a:solidFill>
                <a:latin typeface="Times New Roman" pitchFamily="18" charset="0"/>
                <a:cs typeface="Arial" charset="0"/>
              </a:rPr>
              <a:t>упрощает требования к перевозке наркотических средств и психотропных веществ (далее –НС и ПВ);</a:t>
            </a:r>
          </a:p>
          <a:p>
            <a:pPr eaLnBrk="1" hangingPunct="1"/>
            <a:r>
              <a:rPr lang="ru-RU" sz="1200" dirty="0">
                <a:solidFill>
                  <a:srgbClr val="000066"/>
                </a:solidFill>
                <a:latin typeface="Times New Roman" pitchFamily="18" charset="0"/>
                <a:cs typeface="Arial" charset="0"/>
              </a:rPr>
              <a:t>предоставляет право отпуска НС и ПВ медицинским организациям и обособленным подразделениям медицинских организаций, расположенных в сельских и удаленных населенных пунктах;</a:t>
            </a:r>
          </a:p>
          <a:p>
            <a:pPr eaLnBrk="1" hangingPunct="1"/>
            <a:r>
              <a:rPr lang="ru-RU" sz="1200" dirty="0">
                <a:solidFill>
                  <a:srgbClr val="000066"/>
                </a:solidFill>
                <a:latin typeface="Times New Roman" pitchFamily="18" charset="0"/>
                <a:cs typeface="Arial" charset="0"/>
              </a:rPr>
              <a:t>увеличивает срок действия рецепта до 15 дней;</a:t>
            </a:r>
          </a:p>
          <a:p>
            <a:pPr eaLnBrk="1" hangingPunct="1"/>
            <a:r>
              <a:rPr lang="ru-RU" sz="1200" dirty="0">
                <a:solidFill>
                  <a:srgbClr val="000066"/>
                </a:solidFill>
                <a:latin typeface="Times New Roman" pitchFamily="18" charset="0"/>
                <a:cs typeface="Arial" charset="0"/>
              </a:rPr>
              <a:t>запрещает требования о возврате использованных первичных упаковок НС и ПВ при выписке новых рецептов;</a:t>
            </a:r>
          </a:p>
          <a:p>
            <a:pPr eaLnBrk="1" hangingPunct="1"/>
            <a:r>
              <a:rPr lang="ru-RU" sz="1200" dirty="0">
                <a:solidFill>
                  <a:srgbClr val="000066"/>
                </a:solidFill>
                <a:latin typeface="Times New Roman" pitchFamily="18" charset="0"/>
                <a:cs typeface="Arial" charset="0"/>
              </a:rPr>
              <a:t>вводит новые понятия «отпуск НС и ПВ» и «реализация НС и ПВ»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72321" y="2434896"/>
            <a:ext cx="6971679" cy="12169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упрощает требования к перевозке наркотических средств и психотропных веществ;</a:t>
            </a:r>
          </a:p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дает право отпуска НС и ПВ медицинским организациям и обособленным подразделениям медицинских организаций, расположенных в сельских и удаленных населенных пунктах;</a:t>
            </a:r>
          </a:p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увеличивает срок действия рецепта до 15 дней;</a:t>
            </a:r>
          </a:p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вводит запрет на требование о возврате использованных первичных упаковок НС и ПВ при выписке новых рецептов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4715" y="3734853"/>
            <a:ext cx="6971679" cy="121316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предоставляет право врачам самостоятельно выписывать наркотические препараты;</a:t>
            </a:r>
          </a:p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возможность выдачи препаратов на 5 дней при выписке из стационара;</a:t>
            </a:r>
          </a:p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увеличены нормы выписки НС на 1 рецепт;</a:t>
            </a:r>
          </a:p>
          <a:p>
            <a:r>
              <a:rPr lang="ru-RU" sz="1200" dirty="0">
                <a:solidFill>
                  <a:srgbClr val="000066"/>
                </a:solidFill>
                <a:latin typeface="Times New Roman" pitchFamily="18" charset="0"/>
              </a:rPr>
              <a:t>предоставляет право увеличивать нормы выписки наркотических средств для всех пациентов, которым требуется длительная лекарственная терапия</a:t>
            </a:r>
          </a:p>
        </p:txBody>
      </p:sp>
    </p:spTree>
    <p:extLst>
      <p:ext uri="{BB962C8B-B14F-4D97-AF65-F5344CB8AC3E}">
        <p14:creationId xmlns:p14="http://schemas.microsoft.com/office/powerpoint/2010/main" val="44303253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3" y="-14376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80964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238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6684" y="624978"/>
            <a:ext cx="8645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Мониторинг 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уровня цен на лекарственные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препараты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52512" y="98757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116837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ru-RU" sz="1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86161" y="1116837"/>
            <a:ext cx="6726200" cy="109487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ru-RU" dirty="0">
                <a:solidFill>
                  <a:srgbClr val="000066"/>
                </a:solidFill>
                <a:latin typeface="Times New Roman" pitchFamily="18" charset="0"/>
              </a:rPr>
              <a:t>Ежемесячный анализ результатов мониторинга, проводимого Росздравнадзором, ценовой и ассортиментной доступности на жизненно необходимые и важнейшие лекарственные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</a:rPr>
              <a:t>препараты</a:t>
            </a:r>
            <a:endParaRPr lang="ru-RU" dirty="0">
              <a:solidFill>
                <a:srgbClr val="00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52831" y="2417857"/>
            <a:ext cx="6602980" cy="12108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</a:rPr>
              <a:t>Ежемесячный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</a:rPr>
              <a:t>мониторинг цен на лекарственные препараты, включенные в Перечень ЖНВЛП, имеющиеся на фармацевтическом рынке Ростовской области (Поручение Президента РФ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</a:rPr>
              <a:t>от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</a:rPr>
              <a:t>09.01.2012 № Пр-66)</a:t>
            </a:r>
          </a:p>
          <a:p>
            <a:endParaRPr lang="ru-RU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757238" y="3795885"/>
            <a:ext cx="6192689" cy="114115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0066"/>
                </a:solidFill>
                <a:latin typeface="Times New Roman" pitchFamily="18" charset="0"/>
              </a:rPr>
              <a:t>Ежемесячный анализ розничных цен по наиболее востребованным позициям лекарственных препаратов, не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</a:rPr>
              <a:t>включенных в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</a:rPr>
              <a:t>Перечень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</a:rPr>
              <a:t>ЖНВЛП</a:t>
            </a:r>
            <a:endParaRPr lang="ru-RU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20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161" y="2746968"/>
            <a:ext cx="5349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654"/>
            <a:ext cx="5349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351" y="4114842"/>
            <a:ext cx="5349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80778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2381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668064"/>
              </p:ext>
            </p:extLst>
          </p:nvPr>
        </p:nvGraphicFramePr>
        <p:xfrm>
          <a:off x="395537" y="843560"/>
          <a:ext cx="8352926" cy="36250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09835"/>
                <a:gridCol w="1008131"/>
                <a:gridCol w="501515"/>
                <a:gridCol w="507749"/>
                <a:gridCol w="512848"/>
                <a:gridCol w="512848"/>
              </a:tblGrid>
              <a:tr h="813298">
                <a:tc rowSpan="2" grid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Показатель (индикатор), наименование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Значение показателя (индикатора) </a:t>
                      </a:r>
                      <a:r>
                        <a:rPr lang="ru-RU" sz="1200" kern="1200" dirty="0" smtClean="0">
                          <a:effectLst/>
                        </a:rPr>
                        <a:t>госпрограммы </a:t>
                      </a:r>
                      <a:r>
                        <a:rPr lang="ru-RU" sz="1200" kern="1200" dirty="0">
                          <a:effectLst/>
                        </a:rPr>
                        <a:t>«Развитие здравоохранения»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1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2018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2019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2020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</a:tr>
              <a:tr h="354328">
                <a:tc rowSpan="2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Смертность от новообразований (в том числе злокачественных)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Плановый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194,4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192,8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191,7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190,7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</a:tr>
              <a:tr h="2727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Фактический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effectLst/>
                          <a:latin typeface="Calibri"/>
                        </a:rPr>
                        <a:t>144,3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</a:tr>
              <a:tr h="298996">
                <a:tc rowSpan="2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Удовлетворение спроса на лекарственные препараты, предназначенные для лечения больных злокачественными новообразованиями лимфоидной, кроветворной и родственных им тканей, гемофилией, муковисцидозом, гипофизарным нанизмом, болезнью Гоше, рассеянным склерозом, а также трансплантации органов и (или) тканей, %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Плановый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98,0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98,0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98,0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98,0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</a:tr>
              <a:tr h="55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Фактический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effectLst/>
                          <a:latin typeface="Calibri"/>
                        </a:rPr>
                        <a:t>100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66756" marR="66756" marT="33378" marB="33378"/>
                </a:tc>
              </a:tr>
              <a:tr h="345127">
                <a:tc rowSpan="2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Удельный вес больных злокачественными новообразованиями, состоящих на учете с момента установления диагноза 5 лет и более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Плановый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52,5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52,7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53,0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54,5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Фактический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 </a:t>
                      </a:r>
                      <a:r>
                        <a:rPr lang="ru-RU" sz="1200" kern="1200" dirty="0" smtClean="0">
                          <a:effectLst/>
                        </a:rPr>
                        <a:t>54,9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56" marR="66756" marT="33378" marB="3337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26291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36513" y="1923678"/>
            <a:ext cx="9162257" cy="2062103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/>
              <a:t>П</a:t>
            </a:r>
            <a:r>
              <a:rPr lang="ru-RU" sz="3200" dirty="0" smtClean="0"/>
              <a:t>овышение доступности и качества медицинской помощи больным с онкологическими заболеваниями в Ростовской области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865" y="57207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12854" y="3830265"/>
            <a:ext cx="2592287" cy="3110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4141296"/>
            <a:ext cx="3905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Ростовская область </a:t>
            </a:r>
            <a:r>
              <a:rPr lang="ru-RU" sz="2400" b="1" dirty="0" smtClean="0">
                <a:solidFill>
                  <a:srgbClr val="000066"/>
                </a:solidFill>
              </a:rPr>
              <a:t>2018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91892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865" y="57207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833086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66"/>
                </a:solidFill>
              </a:rPr>
              <a:t>Министерством здравоохранения Ростовской области разработан </a:t>
            </a:r>
            <a:r>
              <a:rPr lang="ru-RU" sz="3200" b="1" dirty="0" smtClean="0">
                <a:solidFill>
                  <a:srgbClr val="000066"/>
                </a:solidFill>
              </a:rPr>
              <a:t>план мероприятий «</a:t>
            </a:r>
            <a:r>
              <a:rPr lang="ru-RU" sz="3200" b="1" dirty="0">
                <a:solidFill>
                  <a:srgbClr val="000066"/>
                </a:solidFill>
              </a:rPr>
              <a:t>П</a:t>
            </a:r>
            <a:r>
              <a:rPr lang="ru-RU" sz="3200" b="1" dirty="0" smtClean="0">
                <a:solidFill>
                  <a:srgbClr val="000066"/>
                </a:solidFill>
              </a:rPr>
              <a:t>овышение доступности и качества медицинской помощи больным с онкологическими заболеваниями в Ростовской области»</a:t>
            </a:r>
            <a:endParaRPr lang="ru-RU" sz="32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8919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322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5865" y="1491630"/>
            <a:ext cx="8646615" cy="10569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Совершенствование нормативно-методической базы </a:t>
            </a:r>
            <a:r>
              <a:rPr lang="ru-RU" sz="2200" b="1" dirty="0" smtClean="0"/>
              <a:t>оказания </a:t>
            </a:r>
            <a:r>
              <a:rPr lang="ru-RU" sz="2200" b="1" dirty="0" smtClean="0"/>
              <a:t>онкологической помощи  (диагностика, маршрутизация, лечение, реабилитация) </a:t>
            </a:r>
            <a:endParaRPr lang="ru-RU" sz="22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283968" y="2545500"/>
            <a:ext cx="742404" cy="53030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865" y="3075806"/>
            <a:ext cx="8646615" cy="16344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Снижение рисков </a:t>
            </a:r>
            <a:r>
              <a:rPr lang="ru-RU" sz="2200" b="1" dirty="0" smtClean="0">
                <a:solidFill>
                  <a:schemeClr val="bg1"/>
                </a:solidFill>
              </a:rPr>
              <a:t>поздней</a:t>
            </a:r>
            <a:r>
              <a:rPr lang="ru-RU" sz="2200" b="1" dirty="0" smtClean="0"/>
              <a:t> </a:t>
            </a:r>
            <a:r>
              <a:rPr lang="ru-RU" sz="2200" b="1" dirty="0" smtClean="0"/>
              <a:t>диагностики, обеспечение доступности своевременной квалифицированной медицинской помощи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01731819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322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5865" y="1203598"/>
            <a:ext cx="8646615" cy="13449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Внедрение методических рекомендаций «Раннее выявление злокачественных новообразований отдельных локализаций в рамках программы диспансеризации определённых групп взрослого населения»</a:t>
            </a:r>
            <a:endParaRPr lang="ru-RU" sz="22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283968" y="2545500"/>
            <a:ext cx="742404" cy="53030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865" y="3075806"/>
            <a:ext cx="8646615" cy="16344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Ранняя диагностика онкологических заболеваний с целью улучшения отдалённых результатов их лечения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01731819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0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322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5865" y="1153835"/>
            <a:ext cx="8646615" cy="17779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Совершенствование регионального сегмента Единой государственной информационной системы в сфере  здравоохранения (</a:t>
            </a:r>
            <a:r>
              <a:rPr lang="ru-RU" sz="2200" b="1" dirty="0" err="1" smtClean="0"/>
              <a:t>ЕГИСЗ</a:t>
            </a:r>
            <a:r>
              <a:rPr lang="ru-RU" sz="2200" b="1" dirty="0" smtClean="0"/>
              <a:t>), поэтапное внедрение электронного документооборота в работу медицинских и фармацевтических  организаций</a:t>
            </a:r>
            <a:endParaRPr lang="ru-RU" sz="22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283968" y="2931790"/>
            <a:ext cx="742404" cy="53030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865" y="3462096"/>
            <a:ext cx="8646615" cy="1248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Контроль за соблюдением </a:t>
            </a:r>
            <a:r>
              <a:rPr lang="ru-RU" sz="2200" b="1" dirty="0" smtClean="0"/>
              <a:t>сроков начала первичного лечения </a:t>
            </a:r>
            <a:r>
              <a:rPr lang="ru-RU" sz="2200" b="1" dirty="0" err="1" smtClean="0"/>
              <a:t>онкобольных</a:t>
            </a:r>
            <a:r>
              <a:rPr lang="ru-RU" sz="2200" b="1" dirty="0" smtClean="0"/>
              <a:t>, повышение достоверности учёта </a:t>
            </a:r>
            <a:r>
              <a:rPr lang="ru-RU" sz="2200" b="1" dirty="0" err="1" smtClean="0"/>
              <a:t>онкобольных</a:t>
            </a:r>
            <a:r>
              <a:rPr lang="ru-RU" sz="2200" b="1" dirty="0" smtClean="0"/>
              <a:t>, повышение качества онкологической помощи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01731819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322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5865" y="1491630"/>
            <a:ext cx="8646615" cy="10569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/>
              <a:t>Развитие материально-технической базы медицинских организаций, оказывающих </a:t>
            </a:r>
            <a:r>
              <a:rPr lang="ru-RU" sz="2200" b="1" dirty="0" smtClean="0"/>
              <a:t>онкологическую помощь</a:t>
            </a:r>
            <a:endParaRPr lang="ru-RU" sz="22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283968" y="2545500"/>
            <a:ext cx="742404" cy="53030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5865" y="3075806"/>
            <a:ext cx="8646615" cy="16344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/>
              <a:t>Ожидаемые результаты: </a:t>
            </a:r>
            <a:r>
              <a:rPr lang="ru-RU" sz="2200" b="1" dirty="0" smtClean="0"/>
              <a:t>повышение доступности и комфортности медицинской </a:t>
            </a:r>
            <a:r>
              <a:rPr lang="ru-RU" sz="2200" b="1" dirty="0"/>
              <a:t>помощи </a:t>
            </a:r>
            <a:r>
              <a:rPr lang="ru-RU" sz="2200" b="1" dirty="0" smtClean="0"/>
              <a:t>онкологическим больным, </a:t>
            </a:r>
            <a:r>
              <a:rPr lang="ru-RU" sz="2200" b="1" dirty="0"/>
              <a:t>выполнение </a:t>
            </a:r>
            <a:r>
              <a:rPr lang="ru-RU" sz="2200" b="1" dirty="0" smtClean="0"/>
              <a:t>Порядка </a:t>
            </a:r>
            <a:r>
              <a:rPr lang="ru-RU" sz="2200" b="1" dirty="0"/>
              <a:t>оказания медицинской </a:t>
            </a:r>
            <a:r>
              <a:rPr lang="ru-RU" sz="2200" b="1" dirty="0" smtClean="0"/>
              <a:t>помощи населению по профилю «онкология»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51881659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684" y="32283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5865" y="1153836"/>
            <a:ext cx="8646615" cy="13947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Совершенствование </a:t>
            </a:r>
            <a:r>
              <a:rPr lang="ru-RU" sz="2400" b="1" dirty="0" smtClean="0"/>
              <a:t>оказания  помощи на этапе первичного звена</a:t>
            </a:r>
            <a:endParaRPr lang="ru-RU" sz="2400" b="1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283968" y="2545500"/>
            <a:ext cx="742404" cy="530306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5118" y="3075806"/>
            <a:ext cx="8646615" cy="16344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 </a:t>
            </a:r>
            <a:r>
              <a:rPr lang="ru-RU" sz="2400" b="1" dirty="0"/>
              <a:t>Ожидаемые результаты: </a:t>
            </a:r>
            <a:r>
              <a:rPr lang="ru-RU" sz="2400" b="1" dirty="0" smtClean="0"/>
              <a:t>ранняя диагностика и профилактика онкологических заболеваний, </a:t>
            </a:r>
            <a:r>
              <a:rPr lang="ru-RU" sz="2400" b="1" dirty="0"/>
              <a:t>увеличение доступности и повышение качества медицинской </a:t>
            </a:r>
            <a:r>
              <a:rPr lang="ru-RU" sz="2400" b="1" dirty="0" smtClean="0"/>
              <a:t>помощи на всех этапах: от диагностики до паллиативной помощи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0741949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33468"/>
            <a:ext cx="9180512" cy="5164038"/>
          </a:xfrm>
          <a:prstGeom prst="rect">
            <a:avLst/>
          </a:prstGeom>
        </p:spPr>
      </p:pic>
      <p:sp>
        <p:nvSpPr>
          <p:cNvPr id="6" name="Прямоугольник 5" hidden="1"/>
          <p:cNvSpPr/>
          <p:nvPr/>
        </p:nvSpPr>
        <p:spPr>
          <a:xfrm>
            <a:off x="0" y="0"/>
            <a:ext cx="9540875" cy="5272088"/>
          </a:xfrm>
          <a:prstGeom prst="rect">
            <a:avLst/>
          </a:prstGeom>
          <a:solidFill>
            <a:srgbClr val="FFFFFF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70344" y="-288752"/>
            <a:ext cx="5154184" cy="541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>
            <a:bevelT w="82550" h="44450" prst="angle"/>
            <a:bevelB w="82550" h="44450" prst="angle"/>
            <a:contourClr>
              <a:schemeClr val="accent3">
                <a:lumMod val="40000"/>
                <a:lumOff val="60000"/>
              </a:schemeClr>
            </a:contourClr>
          </a:sp3d>
          <a:extLst/>
        </p:spPr>
      </p:pic>
      <p:sp>
        <p:nvSpPr>
          <p:cNvPr id="18" name="Скругленный прямоугольник 17"/>
          <p:cNvSpPr/>
          <p:nvPr/>
        </p:nvSpPr>
        <p:spPr>
          <a:xfrm>
            <a:off x="0" y="987574"/>
            <a:ext cx="9144000" cy="3384376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sx="127000" sy="127000" algn="tl" rotWithShape="0">
              <a:schemeClr val="tx1">
                <a:alpha val="5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36513" y="115888"/>
            <a:ext cx="9180513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endParaRPr lang="ru-RU" sz="3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36513" y="1923678"/>
            <a:ext cx="9162257" cy="2062103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Обеспечение </a:t>
            </a:r>
            <a:r>
              <a:rPr lang="ru-RU" sz="32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лекарственными препаратами и медицинскими изделиями</a:t>
            </a:r>
          </a:p>
          <a:p>
            <a:pPr algn="ctr"/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865" y="57207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Министерство здравоохранения Ростовской области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12854" y="3830265"/>
            <a:ext cx="2592287" cy="31103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4141296"/>
            <a:ext cx="3905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Ростовская область </a:t>
            </a:r>
            <a:r>
              <a:rPr lang="ru-RU" sz="2400" b="1" dirty="0" smtClean="0">
                <a:solidFill>
                  <a:srgbClr val="000066"/>
                </a:solidFill>
              </a:rPr>
              <a:t>2018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8803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10663</TotalTime>
  <Words>683</Words>
  <Application>Microsoft Office PowerPoint</Application>
  <PresentationFormat>Экран (16:9)</PresentationFormat>
  <Paragraphs>107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riac4</dc:creator>
  <cp:lastModifiedBy>p044</cp:lastModifiedBy>
  <cp:revision>1781</cp:revision>
  <cp:lastPrinted>2015-09-18T08:09:26Z</cp:lastPrinted>
  <dcterms:created xsi:type="dcterms:W3CDTF">2013-02-07T11:49:02Z</dcterms:created>
  <dcterms:modified xsi:type="dcterms:W3CDTF">2018-05-30T13:48:05Z</dcterms:modified>
</cp:coreProperties>
</file>