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5"/>
  </p:notesMasterIdLst>
  <p:handoutMasterIdLst>
    <p:handoutMasterId r:id="rId16"/>
  </p:handoutMasterIdLst>
  <p:sldIdLst>
    <p:sldId id="303" r:id="rId2"/>
    <p:sldId id="324" r:id="rId3"/>
    <p:sldId id="325" r:id="rId4"/>
    <p:sldId id="341" r:id="rId5"/>
    <p:sldId id="338" r:id="rId6"/>
    <p:sldId id="339" r:id="rId7"/>
    <p:sldId id="326" r:id="rId8"/>
    <p:sldId id="330" r:id="rId9"/>
    <p:sldId id="333" r:id="rId10"/>
    <p:sldId id="342" r:id="rId11"/>
    <p:sldId id="335" r:id="rId12"/>
    <p:sldId id="336" r:id="rId13"/>
    <p:sldId id="334" r:id="rId14"/>
  </p:sldIdLst>
  <p:sldSz cx="9144000" cy="5143500" type="screen16x9"/>
  <p:notesSz cx="6781800" cy="9874250"/>
  <p:defaultTextStyle>
    <a:defPPr>
      <a:defRPr lang="ru-RU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+mn-ea"/>
        <a:cs typeface="Arial" charset="0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0" name="Start" initials="S" lastIdx="1" clrIdx="0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66"/>
    <a:srgbClr val="78C294"/>
    <a:srgbClr val="00CC66"/>
    <a:srgbClr val="3CD0A9"/>
    <a:srgbClr val="000099"/>
    <a:srgbClr val="660033"/>
    <a:srgbClr val="0039AC"/>
    <a:srgbClr val="800080"/>
    <a:srgbClr val="FF9900"/>
    <a:srgbClr val="CC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3C2FFA5D-87B4-456A-9821-1D502468CF0F}" styleName="Стиль из темы 1 - акцент 1">
    <a:tblBg>
      <a:fillRef idx="2">
        <a:schemeClr val="accent1"/>
      </a:fillRef>
      <a:effectRef idx="1">
        <a:schemeClr val="accent1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Ref idx="1">
              <a:schemeClr val="accent1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1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</a:tcBdr>
        <a:fill>
          <a:solidFill>
            <a:schemeClr val="accent1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1"/>
            </a:lnRef>
          </a:left>
          <a:right>
            <a:lnRef idx="2">
              <a:schemeClr val="accent1"/>
            </a:lnRef>
          </a:right>
          <a:top>
            <a:lnRef idx="1">
              <a:schemeClr val="accent1"/>
            </a:lnRef>
          </a:top>
          <a:bottom>
            <a:lnRef idx="1">
              <a:schemeClr val="accent1"/>
            </a:lnRef>
          </a:bottom>
          <a:insideH>
            <a:lnRef idx="1">
              <a:schemeClr val="accent1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2">
              <a:schemeClr val="accent1"/>
            </a:lnRef>
          </a:top>
          <a:bottom>
            <a:lnRef idx="2">
              <a:schemeClr val="accen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1"/>
            </a:lnRef>
          </a:left>
          <a:right>
            <a:lnRef idx="1">
              <a:schemeClr val="accent1"/>
            </a:lnRef>
          </a:right>
          <a:top>
            <a:lnRef idx="1">
              <a:schemeClr val="accent1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1"/>
          </a:solidFill>
        </a:fill>
      </a:tcStyle>
    </a:firstRow>
  </a:tblStyle>
  <a:tblStyle styleId="{08FB837D-C827-4EFA-A057-4D05807E0F7C}" styleName="Стиль из темы 1 - акцент 6">
    <a:tblBg>
      <a:fillRef idx="2">
        <a:schemeClr val="accent6"/>
      </a:fillRef>
      <a:effectRef idx="1">
        <a:schemeClr val="accent6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Ref idx="1">
              <a:schemeClr val="accent6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6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</a:tcBdr>
        <a:fill>
          <a:solidFill>
            <a:schemeClr val="accent6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6"/>
            </a:lnRef>
          </a:left>
          <a:right>
            <a:lnRef idx="2">
              <a:schemeClr val="accent6"/>
            </a:lnRef>
          </a:right>
          <a:top>
            <a:lnRef idx="1">
              <a:schemeClr val="accent6"/>
            </a:lnRef>
          </a:top>
          <a:bottom>
            <a:lnRef idx="1">
              <a:schemeClr val="accent6"/>
            </a:lnRef>
          </a:bottom>
          <a:insideH>
            <a:lnRef idx="1">
              <a:schemeClr val="accent6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2">
              <a:schemeClr val="accent6"/>
            </a:lnRef>
          </a:top>
          <a:bottom>
            <a:lnRef idx="2">
              <a:schemeClr val="accent6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6"/>
            </a:lnRef>
          </a:left>
          <a:right>
            <a:lnRef idx="1">
              <a:schemeClr val="accent6"/>
            </a:lnRef>
          </a:right>
          <a:top>
            <a:lnRef idx="1">
              <a:schemeClr val="accent6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firstRow>
  </a:tblStyle>
  <a:tblStyle styleId="{35758FB7-9AC5-4552-8A53-C91805E547FA}" styleName="Стиль из темы 1 - акцент 5">
    <a:tblBg>
      <a:fillRef idx="2">
        <a:schemeClr val="accent5"/>
      </a:fillRef>
      <a:effectRef idx="1">
        <a:schemeClr val="accent5"/>
      </a:effectRef>
    </a:tblBg>
    <a:wholeTbl>
      <a:tcTxStyle>
        <a:fontRef idx="minor">
          <a:scrgbClr r="0" g="0" b="0"/>
        </a:fontRef>
        <a:schemeClr val="dk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Ref idx="1">
              <a:schemeClr val="accent5"/>
            </a:lnRef>
          </a:insideV>
        </a:tcBdr>
        <a:fill>
          <a:noFill/>
        </a:fill>
      </a:tcStyle>
    </a:wholeTbl>
    <a:band1H>
      <a:tcStyle>
        <a:tcBdr/>
        <a:fill>
          <a:solidFill>
            <a:schemeClr val="accent5">
              <a:alpha val="40000"/>
            </a:schemeClr>
          </a:solidFill>
        </a:fill>
      </a:tcStyle>
    </a:band1H>
    <a:band2H>
      <a:tcStyle>
        <a:tcBdr/>
      </a:tcStyle>
    </a:band2H>
    <a:band1V>
      <a:tcStyle>
        <a:tcBdr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</a:tcBdr>
        <a:fill>
          <a:solidFill>
            <a:schemeClr val="accent5">
              <a:alpha val="40000"/>
            </a:schemeClr>
          </a:solidFill>
        </a:fill>
      </a:tcStyle>
    </a:band1V>
    <a:band2V>
      <a:tcStyle>
        <a:tcBdr/>
      </a:tcStyle>
    </a:band2V>
    <a:lastCol>
      <a:tcTxStyle b="on"/>
      <a:tcStyle>
        <a:tcBdr>
          <a:left>
            <a:lnRef idx="2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lastCol>
    <a:firstCol>
      <a:tcTxStyle b="on"/>
      <a:tcStyle>
        <a:tcBdr>
          <a:left>
            <a:lnRef idx="1">
              <a:schemeClr val="accent5"/>
            </a:lnRef>
          </a:left>
          <a:right>
            <a:lnRef idx="2">
              <a:schemeClr val="accent5"/>
            </a:lnRef>
          </a:right>
          <a:top>
            <a:lnRef idx="1">
              <a:schemeClr val="accent5"/>
            </a:lnRef>
          </a:top>
          <a:bottom>
            <a:lnRef idx="1">
              <a:schemeClr val="accent5"/>
            </a:lnRef>
          </a:bottom>
          <a:insideH>
            <a:lnRef idx="1">
              <a:schemeClr val="accent5"/>
            </a:lnRef>
          </a:insideH>
          <a:insideV>
            <a:ln>
              <a:noFill/>
            </a:ln>
          </a:insideV>
        </a:tcBdr>
      </a:tcStyle>
    </a:firstCol>
    <a:lastRow>
      <a:tcTxStyle b="on"/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2">
              <a:schemeClr val="accent5"/>
            </a:lnRef>
          </a:top>
          <a:bottom>
            <a:lnRef idx="2">
              <a:schemeClr val="accent5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>
          <a:left>
            <a:lnRef idx="1">
              <a:schemeClr val="accent5"/>
            </a:lnRef>
          </a:left>
          <a:right>
            <a:lnRef idx="1">
              <a:schemeClr val="accent5"/>
            </a:lnRef>
          </a:right>
          <a:top>
            <a:lnRef idx="1">
              <a:schemeClr val="accent5"/>
            </a:lnRef>
          </a:top>
          <a:bottom>
            <a:lnRef idx="2">
              <a:schemeClr val="lt1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3382" autoAdjust="0"/>
    <p:restoredTop sz="90052" autoAdjust="0"/>
  </p:normalViewPr>
  <p:slideViewPr>
    <p:cSldViewPr>
      <p:cViewPr>
        <p:scale>
          <a:sx n="100" d="100"/>
          <a:sy n="100" d="100"/>
        </p:scale>
        <p:origin x="-965" y="-298"/>
      </p:cViewPr>
      <p:guideLst>
        <p:guide orient="horz" pos="1620"/>
        <p:guide pos="2880"/>
      </p:guideLst>
    </p:cSldViewPr>
  </p:slideViewPr>
  <p:outlineViewPr>
    <p:cViewPr>
      <p:scale>
        <a:sx n="33" d="100"/>
        <a:sy n="33" d="100"/>
      </p:scale>
      <p:origin x="6" y="1440"/>
    </p:cViewPr>
  </p:outlin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tableStyles" Target="tableStyle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commentAuthors" Target="commentAuthors.xml"/><Relationship Id="rId2" Type="http://schemas.openxmlformats.org/officeDocument/2006/relationships/slide" Target="slides/slide1.xml"/><Relationship Id="rId16" Type="http://schemas.openxmlformats.org/officeDocument/2006/relationships/handoutMaster" Target="handoutMasters/handoutMaster1.xml"/><Relationship Id="rId20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39104" cy="493315"/>
          </a:xfrm>
          <a:prstGeom prst="rect">
            <a:avLst/>
          </a:prstGeom>
        </p:spPr>
        <p:txBody>
          <a:bodyPr vert="horz" lIns="90085" tIns="45043" rIns="90085" bIns="45043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quarter" idx="1"/>
          </p:nvPr>
        </p:nvSpPr>
        <p:spPr>
          <a:xfrm>
            <a:off x="3841077" y="0"/>
            <a:ext cx="2939104" cy="493315"/>
          </a:xfrm>
          <a:prstGeom prst="rect">
            <a:avLst/>
          </a:prstGeom>
        </p:spPr>
        <p:txBody>
          <a:bodyPr vert="horz" lIns="90085" tIns="45043" rIns="90085" bIns="45043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8887DA20-99EB-401D-B310-8CB72DC3F7FF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2"/>
          </p:nvPr>
        </p:nvSpPr>
        <p:spPr>
          <a:xfrm>
            <a:off x="1" y="9379344"/>
            <a:ext cx="2939104" cy="493315"/>
          </a:xfrm>
          <a:prstGeom prst="rect">
            <a:avLst/>
          </a:prstGeom>
        </p:spPr>
        <p:txBody>
          <a:bodyPr vert="horz" lIns="90085" tIns="45043" rIns="90085" bIns="45043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3"/>
          </p:nvPr>
        </p:nvSpPr>
        <p:spPr>
          <a:xfrm>
            <a:off x="3841077" y="9379344"/>
            <a:ext cx="2939104" cy="493315"/>
          </a:xfrm>
          <a:prstGeom prst="rect">
            <a:avLst/>
          </a:prstGeom>
        </p:spPr>
        <p:txBody>
          <a:bodyPr vert="horz" lIns="90085" tIns="45043" rIns="90085" bIns="45043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cs typeface="+mn-cs"/>
              </a:defRPr>
            </a:lvl1pPr>
          </a:lstStyle>
          <a:p>
            <a:pPr>
              <a:defRPr/>
            </a:pPr>
            <a:fld id="{2E7B50CC-D24C-4B50-89FE-98FB6588BAE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42099089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39104" cy="493315"/>
          </a:xfrm>
          <a:prstGeom prst="rect">
            <a:avLst/>
          </a:prstGeom>
        </p:spPr>
        <p:txBody>
          <a:bodyPr vert="horz" lIns="95157" tIns="47579" rIns="95157" bIns="47579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41077" y="0"/>
            <a:ext cx="2939104" cy="493315"/>
          </a:xfrm>
          <a:prstGeom prst="rect">
            <a:avLst/>
          </a:prstGeom>
        </p:spPr>
        <p:txBody>
          <a:bodyPr vert="horz" lIns="95157" tIns="47579" rIns="95157" bIns="47579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  <a:cs typeface="+mn-cs"/>
              </a:defRPr>
            </a:lvl1pPr>
          </a:lstStyle>
          <a:p>
            <a:pPr>
              <a:defRPr/>
            </a:pPr>
            <a:fld id="{446BA44D-38B8-47A6-A2EC-97E6695002F1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8425" y="739775"/>
            <a:ext cx="6584950" cy="3703638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5157" tIns="47579" rIns="95157" bIns="47579" rtlCol="0" anchor="ctr"/>
          <a:lstStyle/>
          <a:p>
            <a:pPr lvl="0"/>
            <a:endParaRPr lang="ru-RU" noProof="0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78505" y="4691263"/>
            <a:ext cx="5424792" cy="4443014"/>
          </a:xfrm>
          <a:prstGeom prst="rect">
            <a:avLst/>
          </a:prstGeom>
        </p:spPr>
        <p:txBody>
          <a:bodyPr vert="horz" lIns="95157" tIns="47579" rIns="95157" bIns="47579" rtlCol="0">
            <a:normAutofit/>
          </a:bodyPr>
          <a:lstStyle/>
          <a:p>
            <a:pPr lvl="0"/>
            <a:r>
              <a:rPr lang="ru-RU" noProof="0" smtClean="0"/>
              <a:t>Образец текста</a:t>
            </a:r>
          </a:p>
          <a:p>
            <a:pPr lvl="1"/>
            <a:r>
              <a:rPr lang="ru-RU" noProof="0" smtClean="0"/>
              <a:t>Второй уровень</a:t>
            </a:r>
          </a:p>
          <a:p>
            <a:pPr lvl="2"/>
            <a:r>
              <a:rPr lang="ru-RU" noProof="0" smtClean="0"/>
              <a:t>Третий уровень</a:t>
            </a:r>
          </a:p>
          <a:p>
            <a:pPr lvl="3"/>
            <a:r>
              <a:rPr lang="ru-RU" noProof="0" smtClean="0"/>
              <a:t>Четвертый уровень</a:t>
            </a:r>
          </a:p>
          <a:p>
            <a:pPr lvl="4"/>
            <a:r>
              <a:rPr lang="ru-RU" noProof="0" smtClean="0"/>
              <a:t>Пятый уровень</a:t>
            </a:r>
            <a:endParaRPr lang="ru-RU" noProof="0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1" y="9379344"/>
            <a:ext cx="2939104" cy="493315"/>
          </a:xfrm>
          <a:prstGeom prst="rect">
            <a:avLst/>
          </a:prstGeom>
        </p:spPr>
        <p:txBody>
          <a:bodyPr vert="horz" lIns="95157" tIns="47579" rIns="95157" bIns="47579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41077" y="9379344"/>
            <a:ext cx="2939104" cy="493315"/>
          </a:xfrm>
          <a:prstGeom prst="rect">
            <a:avLst/>
          </a:prstGeom>
        </p:spPr>
        <p:txBody>
          <a:bodyPr vert="horz" lIns="95157" tIns="47579" rIns="95157" bIns="47579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300">
                <a:latin typeface="+mn-lt"/>
                <a:cs typeface="+mn-cs"/>
              </a:defRPr>
            </a:lvl1pPr>
          </a:lstStyle>
          <a:p>
            <a:pPr>
              <a:defRPr/>
            </a:pPr>
            <a:fld id="{E9517827-BD7E-46F1-858B-D40A7AAE8283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3728824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</a:t>
            </a:fld>
            <a:endParaRPr lang="ru-RU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10</a:t>
            </a:fld>
            <a:endParaRPr lang="ru-RU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11</a:t>
            </a:fld>
            <a:endParaRPr lang="ru-RU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12</a:t>
            </a:fld>
            <a:endParaRPr lang="ru-RU"/>
          </a:p>
        </p:txBody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13</a:t>
            </a:fld>
            <a:endParaRPr lang="ru-RU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2</a:t>
            </a:fld>
            <a:endParaRPr lang="ru-RU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3</a:t>
            </a:fld>
            <a:endParaRPr lang="ru-RU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4</a:t>
            </a:fld>
            <a:endParaRPr lang="ru-RU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5</a:t>
            </a:fld>
            <a:endParaRPr lang="ru-RU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6</a:t>
            </a:fld>
            <a:endParaRPr lang="ru-RU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7</a:t>
            </a:fld>
            <a:endParaRPr lang="ru-RU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8</a:t>
            </a:fld>
            <a:endParaRPr lang="ru-RU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5" name="Образ слайда 1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6386" name="Заметки 2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ru-RU" dirty="0" smtClean="0"/>
          </a:p>
        </p:txBody>
      </p:sp>
      <p:sp>
        <p:nvSpPr>
          <p:cNvPr id="24580" name="Номер слайда 3"/>
          <p:cNvSpPr>
            <a:spLocks noGrp="1"/>
          </p:cNvSpPr>
          <p:nvPr>
            <p:ph type="sldNum" sz="quarter" idx="5"/>
          </p:nvPr>
        </p:nvSpPr>
        <p:spPr bwMode="auto">
          <a:extLst/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</a:defRPr>
            </a:lvl1pPr>
            <a:lvl2pPr marL="742883" indent="-285724">
              <a:defRPr>
                <a:solidFill>
                  <a:schemeClr val="tx1"/>
                </a:solidFill>
                <a:latin typeface="Calibri" pitchFamily="34" charset="0"/>
              </a:defRPr>
            </a:lvl2pPr>
            <a:lvl3pPr marL="1142897" indent="-228579">
              <a:defRPr>
                <a:solidFill>
                  <a:schemeClr val="tx1"/>
                </a:solidFill>
                <a:latin typeface="Calibri" pitchFamily="34" charset="0"/>
              </a:defRPr>
            </a:lvl3pPr>
            <a:lvl4pPr marL="1600055" indent="-228579">
              <a:defRPr>
                <a:solidFill>
                  <a:schemeClr val="tx1"/>
                </a:solidFill>
                <a:latin typeface="Calibri" pitchFamily="34" charset="0"/>
              </a:defRPr>
            </a:lvl4pPr>
            <a:lvl5pPr marL="2057215" indent="-228579">
              <a:defRPr>
                <a:solidFill>
                  <a:schemeClr val="tx1"/>
                </a:solidFill>
                <a:latin typeface="Calibri" pitchFamily="34" charset="0"/>
              </a:defRPr>
            </a:lvl5pPr>
            <a:lvl6pPr marL="2514373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6pPr>
            <a:lvl7pPr marL="2971532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7pPr>
            <a:lvl8pPr marL="3428691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8pPr>
            <a:lvl9pPr marL="3885849" indent="-228579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  <a:defRPr/>
            </a:pPr>
            <a:fld id="{38CC780B-EDDC-4A2F-9D5B-2E06CDCE38CC}" type="slidenum">
              <a:rPr lang="ru-RU"/>
              <a:pPr fontAlgn="base">
                <a:spcBef>
                  <a:spcPct val="0"/>
                </a:spcBef>
                <a:spcAft>
                  <a:spcPct val="0"/>
                </a:spcAft>
                <a:defRPr/>
              </a:pPr>
              <a:t>9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1597820"/>
            <a:ext cx="7772400" cy="1102519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2914650"/>
            <a:ext cx="6400800" cy="131445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A673346-3BF8-4C69-BFF1-71F0F34091A8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9460901-6F99-43E3-9B46-950608858BE1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D38F40-1BBE-456E-BE6E-ACAC103AC940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7878372-09D1-40F6-A65F-8CA763218126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05980"/>
            <a:ext cx="2057400" cy="4388644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05980"/>
            <a:ext cx="6019800" cy="4388644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84C91A-529C-44D9-AA1A-7B5289473272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6F5628-5751-4CCA-815D-9F7EED832E9B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937004-AB10-471C-B045-825DF231F932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C9DF082-6EB8-4C3F-AF70-27FB177828C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3305176"/>
            <a:ext cx="7772400" cy="1021556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180035"/>
            <a:ext cx="7772400" cy="1125140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7A92E1-1BB8-47D2-A960-C7D301BAE030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0F4D2D6-8DEA-46D9-B372-5BA7AF09E95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200151"/>
            <a:ext cx="4038600" cy="3394472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DFBF2F9-061B-4944-A634-0623B7A7389B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A094DF-D6D2-4AC1-A01F-E51BA4E996AC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151335"/>
            <a:ext cx="4040188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1631156"/>
            <a:ext cx="4040188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8" y="1151335"/>
            <a:ext cx="4041775" cy="47982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8" y="1631156"/>
            <a:ext cx="4041775" cy="2963466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5D2760-2349-4D08-98F8-588704381B4A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8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9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5C7AF5-CE22-4BB2-B5C3-EB45B4506A69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EFF2976-F487-4337-9F52-C89366EA4EBC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4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372D772-1A64-44BC-A37D-FE021695349E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0ED322C-1C58-4E6B-AA27-B4BEB3B8205B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3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BEFC09A-F6B4-412D-BF2D-3443CCD1D0D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3" y="204787"/>
            <a:ext cx="3008313" cy="8715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04789"/>
            <a:ext cx="5111750" cy="438983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3" y="1076327"/>
            <a:ext cx="3008313" cy="351829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C87580D-6801-48C1-AADB-A1BDC54E757D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0529D9-E240-4E65-82FA-8C357AF67DBD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3600451"/>
            <a:ext cx="5486400" cy="425054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459581"/>
            <a:ext cx="5486400" cy="30861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4025504"/>
            <a:ext cx="5486400" cy="60364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9969821-031E-4156-B197-A383B31BE392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6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7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F32E02-A4FF-44B5-A30E-7E503A98A28A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Ovr>
    <a:masterClrMapping/>
  </p:clrMapOvr>
  <p:transition spd="slow">
    <p:pull dir="r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Заголовок 1"/>
          <p:cNvSpPr>
            <a:spLocks noGrp="1"/>
          </p:cNvSpPr>
          <p:nvPr>
            <p:ph type="title"/>
          </p:nvPr>
        </p:nvSpPr>
        <p:spPr bwMode="auto">
          <a:xfrm>
            <a:off x="457200" y="206375"/>
            <a:ext cx="8229600" cy="857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заголовка</a:t>
            </a:r>
          </a:p>
        </p:txBody>
      </p:sp>
      <p:sp>
        <p:nvSpPr>
          <p:cNvPr id="1027" name="Текст 2"/>
          <p:cNvSpPr>
            <a:spLocks noGrp="1"/>
          </p:cNvSpPr>
          <p:nvPr>
            <p:ph type="body" idx="1"/>
          </p:nvPr>
        </p:nvSpPr>
        <p:spPr bwMode="auto">
          <a:xfrm>
            <a:off x="457200" y="1200150"/>
            <a:ext cx="8229600" cy="33940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59A8C630-C374-4B7B-9C85-55DFA7B2443A}" type="datetimeFigureOut">
              <a:rPr lang="ru-RU"/>
              <a:pPr>
                <a:defRPr/>
              </a:pPr>
              <a:t>30.05.2018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4767263"/>
            <a:ext cx="2895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4767263"/>
            <a:ext cx="2133600" cy="27463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cs typeface="+mn-cs"/>
              </a:defRPr>
            </a:lvl1pPr>
          </a:lstStyle>
          <a:p>
            <a:pPr>
              <a:defRPr/>
            </a:pPr>
            <a:fld id="{F2E0DDF9-9EBB-450F-8B70-FB75404B784F}" type="slidenum">
              <a:rPr lang="ru-RU"/>
              <a:pPr>
                <a:defRPr/>
              </a:pPr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9" r:id="rId1"/>
    <p:sldLayoutId id="2147483658" r:id="rId2"/>
    <p:sldLayoutId id="2147483657" r:id="rId3"/>
    <p:sldLayoutId id="2147483656" r:id="rId4"/>
    <p:sldLayoutId id="2147483655" r:id="rId5"/>
    <p:sldLayoutId id="2147483654" r:id="rId6"/>
    <p:sldLayoutId id="2147483653" r:id="rId7"/>
    <p:sldLayoutId id="2147483652" r:id="rId8"/>
    <p:sldLayoutId id="2147483651" r:id="rId9"/>
    <p:sldLayoutId id="2147483650" r:id="rId10"/>
    <p:sldLayoutId id="2147483649" r:id="rId11"/>
  </p:sldLayoutIdLst>
  <p:transition spd="slow">
    <p:pull dir="r"/>
  </p:transition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4.png"/><Relationship Id="rId4" Type="http://schemas.openxmlformats.org/officeDocument/2006/relationships/image" Target="../media/image2.png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54769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-18257" y="1131590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pic>
        <p:nvPicPr>
          <p:cNvPr id="12" name="Рисунок 11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4110832" y="155575"/>
            <a:ext cx="792162" cy="784225"/>
          </a:xfrm>
          <a:prstGeom prst="rect">
            <a:avLst/>
          </a:prstGeom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</p:pic>
      <p:sp>
        <p:nvSpPr>
          <p:cNvPr id="2" name="Прямоугольник 1"/>
          <p:cNvSpPr/>
          <p:nvPr/>
        </p:nvSpPr>
        <p:spPr>
          <a:xfrm>
            <a:off x="-36514" y="2283718"/>
            <a:ext cx="9162257" cy="1877437"/>
          </a:xfrm>
          <a:prstGeom prst="rect">
            <a:avLst/>
          </a:prstGeom>
          <a:solidFill>
            <a:srgbClr val="0070C0"/>
          </a:solidFill>
        </p:spPr>
        <p:txBody>
          <a:bodyPr wrap="square">
            <a:spAutoFit/>
          </a:bodyPr>
          <a:lstStyle/>
          <a:p>
            <a:pPr algn="ctr"/>
            <a:r>
              <a:rPr lang="ru-RU" sz="3200" b="1" dirty="0" smtClean="0">
                <a:solidFill>
                  <a:schemeClr val="bg1"/>
                </a:solidFill>
              </a:rPr>
              <a:t>Публичная </a:t>
            </a:r>
            <a:r>
              <a:rPr lang="ru-RU" sz="3200" b="1" dirty="0">
                <a:solidFill>
                  <a:schemeClr val="bg1"/>
                </a:solidFill>
              </a:rPr>
              <a:t>декларация целей и задач Министерства здравоохранения </a:t>
            </a:r>
            <a:endParaRPr lang="ru-RU" sz="3200" b="1" dirty="0" smtClean="0">
              <a:solidFill>
                <a:schemeClr val="bg1"/>
              </a:solidFill>
            </a:endParaRPr>
          </a:p>
          <a:p>
            <a:pPr algn="ctr"/>
            <a:r>
              <a:rPr lang="ru-RU" sz="3200" b="1" dirty="0" smtClean="0">
                <a:solidFill>
                  <a:schemeClr val="bg1"/>
                </a:solidFill>
              </a:rPr>
              <a:t>Ростовской </a:t>
            </a:r>
            <a:r>
              <a:rPr lang="ru-RU" sz="3200" b="1" dirty="0">
                <a:solidFill>
                  <a:schemeClr val="bg1"/>
                </a:solidFill>
              </a:rPr>
              <a:t>области на </a:t>
            </a:r>
            <a:r>
              <a:rPr lang="ru-RU" sz="3200" b="1" dirty="0" smtClean="0">
                <a:solidFill>
                  <a:schemeClr val="bg1"/>
                </a:solidFill>
              </a:rPr>
              <a:t>2018 год</a:t>
            </a:r>
          </a:p>
          <a:p>
            <a:pPr algn="ctr"/>
            <a:endParaRPr lang="ru-RU" sz="2000" dirty="0">
              <a:solidFill>
                <a:schemeClr val="bg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51520" y="1137106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9" name="Прямоугольник 8"/>
          <p:cNvSpPr/>
          <p:nvPr/>
        </p:nvSpPr>
        <p:spPr>
          <a:xfrm>
            <a:off x="6022032" y="3973359"/>
            <a:ext cx="2592287" cy="311031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Прямоугольник 9"/>
          <p:cNvSpPr/>
          <p:nvPr/>
        </p:nvSpPr>
        <p:spPr>
          <a:xfrm>
            <a:off x="5364088" y="4331300"/>
            <a:ext cx="3761655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dirty="0" smtClean="0">
                <a:solidFill>
                  <a:srgbClr val="000066"/>
                </a:solidFill>
              </a:rPr>
              <a:t>Ростовская область 2018</a:t>
            </a:r>
            <a:endParaRPr lang="ru-RU" sz="2400" dirty="0">
              <a:solidFill>
                <a:srgbClr val="000066"/>
              </a:solidFill>
            </a:endParaRPr>
          </a:p>
        </p:txBody>
      </p:sp>
    </p:spTree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1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1500"/>
                            </p:stCondLst>
                            <p:childTnLst>
                              <p:par>
                                <p:cTn id="15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9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6684" y="322838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331862" y="1491630"/>
            <a:ext cx="8646615" cy="1056921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 smtClean="0"/>
              <a:t>Повышение уровня финансирования онкологической помощи</a:t>
            </a:r>
            <a:endParaRPr lang="ru-RU" sz="2200" b="1" dirty="0"/>
          </a:p>
        </p:txBody>
      </p:sp>
      <p:sp>
        <p:nvSpPr>
          <p:cNvPr id="9" name="Выноска со стрелкой вниз 8"/>
          <p:cNvSpPr/>
          <p:nvPr/>
        </p:nvSpPr>
        <p:spPr>
          <a:xfrm>
            <a:off x="4283968" y="2545500"/>
            <a:ext cx="742404" cy="530306"/>
          </a:xfrm>
          <a:prstGeom prst="downArrowCallou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45865" y="3075806"/>
            <a:ext cx="8646615" cy="163448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 smtClean="0"/>
              <a:t>Повышение доступности современных высокоэффективных лекарственных средств для лечения онкологических заболеваний</a:t>
            </a:r>
            <a:endParaRPr lang="ru-RU" sz="2200" b="1" dirty="0"/>
          </a:p>
        </p:txBody>
      </p:sp>
    </p:spTree>
    <p:extLst>
      <p:ext uri="{BB962C8B-B14F-4D97-AF65-F5344CB8AC3E}">
        <p14:creationId xmlns:p14="http://schemas.microsoft.com/office/powerpoint/2010/main" val="1680635755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3" y="-14376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80964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6684" y="23813"/>
            <a:ext cx="4572000" cy="707886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0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46684" y="624978"/>
            <a:ext cx="864579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b="1" dirty="0">
                <a:solidFill>
                  <a:schemeClr val="bg1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Times New Roman" pitchFamily="18" charset="0"/>
              </a:rPr>
              <a:t>Обеспечение доступности обезболивающих препаратов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-52512" y="987574"/>
            <a:ext cx="91440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ru-RU" sz="1400" b="1" i="1" dirty="0">
              <a:solidFill>
                <a:schemeClr val="tx2"/>
              </a:solidFill>
              <a:latin typeface="Times New Roman" pitchFamily="18" charset="0"/>
              <a:cs typeface="+mn-cs"/>
            </a:endParaRPr>
          </a:p>
        </p:txBody>
      </p:sp>
      <p:sp>
        <p:nvSpPr>
          <p:cNvPr id="12" name="AutoShape 8"/>
          <p:cNvSpPr>
            <a:spLocks noChangeArrowheads="1"/>
          </p:cNvSpPr>
          <p:nvPr/>
        </p:nvSpPr>
        <p:spPr bwMode="auto">
          <a:xfrm>
            <a:off x="250825" y="987574"/>
            <a:ext cx="1728887" cy="1402453"/>
          </a:xfrm>
          <a:prstGeom prst="horizontalScroll">
            <a:avLst>
              <a:gd name="adj" fmla="val 12500"/>
            </a:avLst>
          </a:prstGeom>
          <a:solidFill>
            <a:srgbClr val="00FF00">
              <a:alpha val="21960"/>
            </a:srgb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 anchorCtr="1"/>
          <a:lstStyle/>
          <a:p>
            <a:r>
              <a:rPr lang="ru-RU" sz="1400" b="1" dirty="0">
                <a:latin typeface="Times New Roman" pitchFamily="18" charset="0"/>
              </a:rPr>
              <a:t>Федеральный Закон от 31.12.2014 </a:t>
            </a:r>
          </a:p>
          <a:p>
            <a:r>
              <a:rPr lang="ru-RU" sz="1400" b="1" dirty="0">
                <a:latin typeface="Times New Roman" pitchFamily="18" charset="0"/>
              </a:rPr>
              <a:t>№ 501-ФЗ</a:t>
            </a:r>
          </a:p>
        </p:txBody>
      </p:sp>
      <p:sp>
        <p:nvSpPr>
          <p:cNvPr id="9" name="Прямоугольник 8"/>
          <p:cNvSpPr/>
          <p:nvPr/>
        </p:nvSpPr>
        <p:spPr>
          <a:xfrm>
            <a:off x="2286000" y="1116837"/>
            <a:ext cx="6858000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eaLnBrk="1" hangingPunct="1"/>
            <a:endParaRPr lang="ru-RU" sz="1200" dirty="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13" name="AutoShape 10"/>
          <p:cNvSpPr>
            <a:spLocks noChangeArrowheads="1"/>
          </p:cNvSpPr>
          <p:nvPr/>
        </p:nvSpPr>
        <p:spPr bwMode="auto">
          <a:xfrm>
            <a:off x="250825" y="2283718"/>
            <a:ext cx="1728887" cy="1451135"/>
          </a:xfrm>
          <a:prstGeom prst="horizontalScroll">
            <a:avLst>
              <a:gd name="adj" fmla="val 12500"/>
            </a:avLst>
          </a:prstGeom>
          <a:solidFill>
            <a:schemeClr val="accent1"/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 anchorCtr="1"/>
          <a:lstStyle/>
          <a:p>
            <a:r>
              <a:rPr lang="ru-RU" sz="1400" b="1" dirty="0">
                <a:latin typeface="Times New Roman" pitchFamily="18" charset="0"/>
              </a:rPr>
              <a:t>Постановление правительства РФ от 06.08.2015 </a:t>
            </a:r>
            <a:endParaRPr lang="ru-RU" sz="1400" b="1" dirty="0" smtClean="0">
              <a:latin typeface="Times New Roman" pitchFamily="18" charset="0"/>
            </a:endParaRPr>
          </a:p>
          <a:p>
            <a:r>
              <a:rPr lang="ru-RU" sz="1400" b="1" dirty="0" smtClean="0">
                <a:latin typeface="Times New Roman" pitchFamily="18" charset="0"/>
              </a:rPr>
              <a:t>№ </a:t>
            </a:r>
            <a:r>
              <a:rPr lang="ru-RU" sz="1400" b="1" dirty="0">
                <a:latin typeface="Times New Roman" pitchFamily="18" charset="0"/>
              </a:rPr>
              <a:t>807</a:t>
            </a:r>
          </a:p>
        </p:txBody>
      </p:sp>
      <p:sp>
        <p:nvSpPr>
          <p:cNvPr id="15" name="AutoShape 11"/>
          <p:cNvSpPr>
            <a:spLocks noChangeArrowheads="1"/>
          </p:cNvSpPr>
          <p:nvPr/>
        </p:nvSpPr>
        <p:spPr bwMode="auto">
          <a:xfrm>
            <a:off x="246685" y="3710031"/>
            <a:ext cx="1733028" cy="1309992"/>
          </a:xfrm>
          <a:prstGeom prst="horizontalScroll">
            <a:avLst>
              <a:gd name="adj" fmla="val 12500"/>
            </a:avLst>
          </a:prstGeom>
          <a:solidFill>
            <a:srgbClr val="800080">
              <a:alpha val="38823"/>
            </a:srgbClr>
          </a:solidFill>
          <a:ln w="9525">
            <a:solidFill>
              <a:schemeClr val="tx1"/>
            </a:solidFill>
            <a:round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anchor="ctr" anchorCtr="1"/>
          <a:lstStyle/>
          <a:p>
            <a:r>
              <a:rPr lang="ru-RU" sz="1400" b="1" dirty="0">
                <a:latin typeface="Times New Roman" pitchFamily="18" charset="0"/>
              </a:rPr>
              <a:t>Приказ МЗ РФ от 20.12.2012 </a:t>
            </a:r>
          </a:p>
          <a:p>
            <a:r>
              <a:rPr lang="ru-RU" sz="1400" b="1" dirty="0">
                <a:latin typeface="Times New Roman" pitchFamily="18" charset="0"/>
              </a:rPr>
              <a:t>№ 1175н</a:t>
            </a: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2159000" y="994310"/>
            <a:ext cx="6971679" cy="1395717"/>
          </a:xfrm>
          <a:prstGeom prst="roundRect">
            <a:avLst/>
          </a:prstGeom>
          <a:solidFill>
            <a:srgbClr val="78C294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/>
            <a:r>
              <a:rPr lang="ru-RU" sz="1200" dirty="0">
                <a:solidFill>
                  <a:srgbClr val="000066"/>
                </a:solidFill>
                <a:latin typeface="Times New Roman" pitchFamily="18" charset="0"/>
                <a:cs typeface="Arial" charset="0"/>
              </a:rPr>
              <a:t>упрощает требования к перевозке наркотических средств и психотропных веществ (далее –НС и ПВ);</a:t>
            </a:r>
          </a:p>
          <a:p>
            <a:pPr eaLnBrk="1" hangingPunct="1"/>
            <a:r>
              <a:rPr lang="ru-RU" sz="1200" dirty="0">
                <a:solidFill>
                  <a:srgbClr val="000066"/>
                </a:solidFill>
                <a:latin typeface="Times New Roman" pitchFamily="18" charset="0"/>
                <a:cs typeface="Arial" charset="0"/>
              </a:rPr>
              <a:t>предоставляет право отпуска НС и ПВ медицинским организациям и обособленным подразделениям медицинских организаций, расположенных в сельских и удаленных населенных пунктах;</a:t>
            </a:r>
          </a:p>
          <a:p>
            <a:pPr eaLnBrk="1" hangingPunct="1"/>
            <a:r>
              <a:rPr lang="ru-RU" sz="1200" dirty="0">
                <a:solidFill>
                  <a:srgbClr val="000066"/>
                </a:solidFill>
                <a:latin typeface="Times New Roman" pitchFamily="18" charset="0"/>
                <a:cs typeface="Arial" charset="0"/>
              </a:rPr>
              <a:t>увеличивает срок действия рецепта до 15 дней;</a:t>
            </a:r>
          </a:p>
          <a:p>
            <a:pPr eaLnBrk="1" hangingPunct="1"/>
            <a:r>
              <a:rPr lang="ru-RU" sz="1200" dirty="0">
                <a:solidFill>
                  <a:srgbClr val="000066"/>
                </a:solidFill>
                <a:latin typeface="Times New Roman" pitchFamily="18" charset="0"/>
                <a:cs typeface="Arial" charset="0"/>
              </a:rPr>
              <a:t>запрещает требования о возврате использованных первичных упаковок НС и ПВ при выписке новых рецептов;</a:t>
            </a:r>
          </a:p>
          <a:p>
            <a:pPr eaLnBrk="1" hangingPunct="1"/>
            <a:r>
              <a:rPr lang="ru-RU" sz="1200" dirty="0">
                <a:solidFill>
                  <a:srgbClr val="000066"/>
                </a:solidFill>
                <a:latin typeface="Times New Roman" pitchFamily="18" charset="0"/>
                <a:cs typeface="Arial" charset="0"/>
              </a:rPr>
              <a:t>вводит новые понятия «отпуск НС и ПВ» и «реализация НС и ПВ» </a:t>
            </a:r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2172321" y="2434896"/>
            <a:ext cx="6971679" cy="1216974"/>
          </a:xfrm>
          <a:prstGeom prst="roundRect">
            <a:avLst/>
          </a:prstGeom>
          <a:solidFill>
            <a:schemeClr val="accent1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1200" dirty="0">
                <a:solidFill>
                  <a:srgbClr val="000066"/>
                </a:solidFill>
                <a:latin typeface="Times New Roman" pitchFamily="18" charset="0"/>
              </a:rPr>
              <a:t>упрощает требования к перевозке наркотических средств и психотропных веществ;</a:t>
            </a:r>
          </a:p>
          <a:p>
            <a:r>
              <a:rPr lang="ru-RU" sz="1200" dirty="0">
                <a:solidFill>
                  <a:srgbClr val="000066"/>
                </a:solidFill>
                <a:latin typeface="Times New Roman" pitchFamily="18" charset="0"/>
              </a:rPr>
              <a:t>дает право отпуска НС и ПВ медицинским организациям и обособленным подразделениям медицинских организаций, расположенных в сельских и удаленных населенных пунктах;</a:t>
            </a:r>
          </a:p>
          <a:p>
            <a:r>
              <a:rPr lang="ru-RU" sz="1200" dirty="0">
                <a:solidFill>
                  <a:srgbClr val="000066"/>
                </a:solidFill>
                <a:latin typeface="Times New Roman" pitchFamily="18" charset="0"/>
              </a:rPr>
              <a:t>увеличивает срок действия рецепта до 15 дней;</a:t>
            </a:r>
          </a:p>
          <a:p>
            <a:r>
              <a:rPr lang="ru-RU" sz="1200" dirty="0">
                <a:solidFill>
                  <a:srgbClr val="000066"/>
                </a:solidFill>
                <a:latin typeface="Times New Roman" pitchFamily="18" charset="0"/>
              </a:rPr>
              <a:t>вводит запрет на требование о возврате использованных первичных упаковок НС и ПВ при выписке новых рецептов</a:t>
            </a: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2144715" y="3734853"/>
            <a:ext cx="6971679" cy="1213161"/>
          </a:xfrm>
          <a:prstGeom prst="roundRect">
            <a:avLst/>
          </a:prstGeom>
          <a:solidFill>
            <a:schemeClr val="accent4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sz="1200" dirty="0">
                <a:solidFill>
                  <a:srgbClr val="000066"/>
                </a:solidFill>
                <a:latin typeface="Times New Roman" pitchFamily="18" charset="0"/>
              </a:rPr>
              <a:t>предоставляет право врачам самостоятельно выписывать наркотические препараты;</a:t>
            </a:r>
          </a:p>
          <a:p>
            <a:r>
              <a:rPr lang="ru-RU" sz="1200" dirty="0">
                <a:solidFill>
                  <a:srgbClr val="000066"/>
                </a:solidFill>
                <a:latin typeface="Times New Roman" pitchFamily="18" charset="0"/>
              </a:rPr>
              <a:t>возможность выдачи препаратов на 5 дней при выписке из стационара;</a:t>
            </a:r>
          </a:p>
          <a:p>
            <a:r>
              <a:rPr lang="ru-RU" sz="1200" dirty="0">
                <a:solidFill>
                  <a:srgbClr val="000066"/>
                </a:solidFill>
                <a:latin typeface="Times New Roman" pitchFamily="18" charset="0"/>
              </a:rPr>
              <a:t>увеличены нормы выписки НС на 1 рецепт;</a:t>
            </a:r>
          </a:p>
          <a:p>
            <a:r>
              <a:rPr lang="ru-RU" sz="1200" dirty="0">
                <a:solidFill>
                  <a:srgbClr val="000066"/>
                </a:solidFill>
                <a:latin typeface="Times New Roman" pitchFamily="18" charset="0"/>
              </a:rPr>
              <a:t>предоставляет право увеличивать нормы выписки наркотических средств для всех пациентов, которым требуется длительная лекарственная терапия</a:t>
            </a:r>
          </a:p>
        </p:txBody>
      </p:sp>
    </p:spTree>
    <p:extLst>
      <p:ext uri="{BB962C8B-B14F-4D97-AF65-F5344CB8AC3E}">
        <p14:creationId xmlns:p14="http://schemas.microsoft.com/office/powerpoint/2010/main" val="443032531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3" y="-14376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80964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6684" y="23813"/>
            <a:ext cx="4572000" cy="707886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0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46684" y="624978"/>
            <a:ext cx="864579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</a:rPr>
              <a:t>Мониторинг  </a:t>
            </a:r>
            <a:r>
              <a:rPr lang="ru-RU" b="1" dirty="0">
                <a:solidFill>
                  <a:schemeClr val="bg1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</a:rPr>
              <a:t>уровня цен на лекарственные </a:t>
            </a:r>
            <a:r>
              <a:rPr lang="ru-RU" b="1" dirty="0" smtClean="0">
                <a:solidFill>
                  <a:schemeClr val="bg1"/>
                </a:solidFill>
                <a:effectLst>
                  <a:outerShdw blurRad="38100" dist="38100" dir="2700000" algn="tl">
                    <a:srgbClr val="FFFFFF"/>
                  </a:outerShdw>
                </a:effectLst>
                <a:latin typeface="Times New Roman" pitchFamily="18" charset="0"/>
              </a:rPr>
              <a:t>препараты</a:t>
            </a:r>
            <a:endParaRPr lang="ru-RU" dirty="0">
              <a:solidFill>
                <a:schemeClr val="bg1"/>
              </a:solidFill>
            </a:endParaRPr>
          </a:p>
        </p:txBody>
      </p:sp>
      <p:sp>
        <p:nvSpPr>
          <p:cNvPr id="8" name="Прямоугольник 7"/>
          <p:cNvSpPr/>
          <p:nvPr/>
        </p:nvSpPr>
        <p:spPr>
          <a:xfrm>
            <a:off x="-52512" y="987574"/>
            <a:ext cx="9144000" cy="30777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ru-RU" sz="1400" b="1" i="1" dirty="0">
              <a:solidFill>
                <a:schemeClr val="tx2"/>
              </a:solidFill>
              <a:latin typeface="Times New Roman" pitchFamily="18" charset="0"/>
              <a:cs typeface="+mn-cs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2286000" y="1116837"/>
            <a:ext cx="6858000" cy="27699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eaLnBrk="1" hangingPunct="1"/>
            <a:endParaRPr lang="ru-RU" sz="1200" dirty="0">
              <a:solidFill>
                <a:schemeClr val="bg1"/>
              </a:solidFill>
              <a:latin typeface="Times New Roman" pitchFamily="18" charset="0"/>
            </a:endParaRPr>
          </a:p>
        </p:txBody>
      </p:sp>
      <p:sp>
        <p:nvSpPr>
          <p:cNvPr id="3" name="Скругленный прямоугольник 2"/>
          <p:cNvSpPr/>
          <p:nvPr/>
        </p:nvSpPr>
        <p:spPr>
          <a:xfrm>
            <a:off x="1086161" y="1116837"/>
            <a:ext cx="6726200" cy="1094873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effectLst>
            <a:glow rad="101600">
              <a:schemeClr val="accent1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eaLnBrk="1" hangingPunct="1"/>
            <a:r>
              <a:rPr lang="ru-RU" dirty="0">
                <a:solidFill>
                  <a:srgbClr val="000066"/>
                </a:solidFill>
                <a:latin typeface="Times New Roman" pitchFamily="18" charset="0"/>
              </a:rPr>
              <a:t>Ежемесячный анализ результатов мониторинга, проводимого Росздравнадзором, ценовой и ассортиментной доступности на жизненно необходимые и важнейшие лекарственные </a:t>
            </a:r>
            <a:r>
              <a:rPr lang="ru-RU" dirty="0" smtClean="0">
                <a:solidFill>
                  <a:srgbClr val="000066"/>
                </a:solidFill>
                <a:latin typeface="Times New Roman" pitchFamily="18" charset="0"/>
              </a:rPr>
              <a:t>препараты</a:t>
            </a:r>
            <a:endParaRPr lang="ru-RU" dirty="0">
              <a:solidFill>
                <a:srgbClr val="000066"/>
              </a:solidFill>
              <a:latin typeface="Times New Roman" pitchFamily="18" charset="0"/>
              <a:cs typeface="Arial" charset="0"/>
            </a:endParaRPr>
          </a:p>
        </p:txBody>
      </p:sp>
      <p:sp>
        <p:nvSpPr>
          <p:cNvPr id="17" name="Скругленный прямоугольник 16"/>
          <p:cNvSpPr/>
          <p:nvPr/>
        </p:nvSpPr>
        <p:spPr>
          <a:xfrm>
            <a:off x="1752831" y="2417857"/>
            <a:ext cx="6602980" cy="1210872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effectLst>
            <a:glow rad="101600">
              <a:schemeClr val="accent1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endParaRPr lang="ru-RU" dirty="0" smtClean="0">
              <a:solidFill>
                <a:srgbClr val="000066"/>
              </a:solidFill>
              <a:latin typeface="Times New Roman" pitchFamily="18" charset="0"/>
            </a:endParaRPr>
          </a:p>
          <a:p>
            <a:r>
              <a:rPr lang="ru-RU" dirty="0" smtClean="0">
                <a:solidFill>
                  <a:srgbClr val="000066"/>
                </a:solidFill>
                <a:latin typeface="Times New Roman" pitchFamily="18" charset="0"/>
              </a:rPr>
              <a:t>Ежемесячный </a:t>
            </a:r>
            <a:r>
              <a:rPr lang="ru-RU" dirty="0">
                <a:solidFill>
                  <a:srgbClr val="000066"/>
                </a:solidFill>
                <a:latin typeface="Times New Roman" pitchFamily="18" charset="0"/>
              </a:rPr>
              <a:t>мониторинг цен на лекарственные препараты, включенные в Перечень ЖНВЛП, имеющиеся на фармацевтическом рынке Ростовской области (Поручение Президента РФ </a:t>
            </a:r>
            <a:r>
              <a:rPr lang="ru-RU" dirty="0" smtClean="0">
                <a:solidFill>
                  <a:srgbClr val="000066"/>
                </a:solidFill>
                <a:latin typeface="Times New Roman" pitchFamily="18" charset="0"/>
              </a:rPr>
              <a:t>от </a:t>
            </a:r>
            <a:r>
              <a:rPr lang="ru-RU" dirty="0">
                <a:solidFill>
                  <a:srgbClr val="000066"/>
                </a:solidFill>
                <a:latin typeface="Times New Roman" pitchFamily="18" charset="0"/>
              </a:rPr>
              <a:t>09.01.2012 № Пр-66)</a:t>
            </a:r>
          </a:p>
          <a:p>
            <a:endParaRPr lang="ru-RU" dirty="0">
              <a:solidFill>
                <a:srgbClr val="000066"/>
              </a:solidFill>
              <a:latin typeface="Times New Roman" pitchFamily="18" charset="0"/>
            </a:endParaRPr>
          </a:p>
        </p:txBody>
      </p:sp>
      <p:sp>
        <p:nvSpPr>
          <p:cNvPr id="19" name="Скругленный прямоугольник 18"/>
          <p:cNvSpPr/>
          <p:nvPr/>
        </p:nvSpPr>
        <p:spPr>
          <a:xfrm>
            <a:off x="2757238" y="3795885"/>
            <a:ext cx="6192689" cy="1141153"/>
          </a:xfrm>
          <a:prstGeom prst="roundRect">
            <a:avLst/>
          </a:prstGeom>
          <a:solidFill>
            <a:schemeClr val="accent5">
              <a:lumMod val="40000"/>
              <a:lumOff val="60000"/>
            </a:schemeClr>
          </a:solidFill>
          <a:effectLst>
            <a:glow rad="101600">
              <a:schemeClr val="accent1">
                <a:satMod val="175000"/>
                <a:alpha val="40000"/>
              </a:schemeClr>
            </a:glo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ru-RU" dirty="0">
                <a:solidFill>
                  <a:srgbClr val="000066"/>
                </a:solidFill>
                <a:latin typeface="Times New Roman" pitchFamily="18" charset="0"/>
              </a:rPr>
              <a:t>Ежемесячный анализ розничных цен по наиболее востребованным позициям лекарственных препаратов, не </a:t>
            </a:r>
            <a:r>
              <a:rPr lang="ru-RU" dirty="0" smtClean="0">
                <a:solidFill>
                  <a:srgbClr val="000066"/>
                </a:solidFill>
                <a:latin typeface="Times New Roman" pitchFamily="18" charset="0"/>
              </a:rPr>
              <a:t>включенных в </a:t>
            </a:r>
            <a:r>
              <a:rPr lang="ru-RU" dirty="0">
                <a:solidFill>
                  <a:srgbClr val="000066"/>
                </a:solidFill>
                <a:latin typeface="Times New Roman" pitchFamily="18" charset="0"/>
              </a:rPr>
              <a:t>Перечень </a:t>
            </a:r>
            <a:r>
              <a:rPr lang="ru-RU" dirty="0" smtClean="0">
                <a:solidFill>
                  <a:srgbClr val="000066"/>
                </a:solidFill>
                <a:latin typeface="Times New Roman" pitchFamily="18" charset="0"/>
              </a:rPr>
              <a:t>ЖНВЛП</a:t>
            </a:r>
            <a:endParaRPr lang="ru-RU" dirty="0">
              <a:solidFill>
                <a:srgbClr val="000066"/>
              </a:solidFill>
              <a:latin typeface="Times New Roman" pitchFamily="18" charset="0"/>
            </a:endParaRPr>
          </a:p>
        </p:txBody>
      </p:sp>
      <p:pic>
        <p:nvPicPr>
          <p:cNvPr id="20" name="Рисунок 1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86161" y="2746968"/>
            <a:ext cx="534988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1" name="Рисунок 1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6" y="1412654"/>
            <a:ext cx="534988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22" name="Рисунок 1"/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956351" y="4114842"/>
            <a:ext cx="534988" cy="5032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4015807784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" fill="hold">
                            <p:stCondLst>
                              <p:cond delay="2000"/>
                            </p:stCondLst>
                            <p:childTnLst>
                              <p:par>
                                <p:cTn id="15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75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8" fill="hold">
                            <p:stCondLst>
                              <p:cond delay="2750"/>
                            </p:stCondLst>
                            <p:childTnLst>
                              <p:par>
                                <p:cTn id="19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1" dur="75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2" fill="hold">
                            <p:stCondLst>
                              <p:cond delay="3500"/>
                            </p:stCondLst>
                            <p:childTnLst>
                              <p:par>
                                <p:cTn id="23" presetID="22" presetClass="entr" presetSubtype="4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25" dur="75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6684" y="23813"/>
            <a:ext cx="4572000" cy="707886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0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graphicFrame>
        <p:nvGraphicFramePr>
          <p:cNvPr id="2" name="Таблица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531668064"/>
              </p:ext>
            </p:extLst>
          </p:nvPr>
        </p:nvGraphicFramePr>
        <p:xfrm>
          <a:off x="395537" y="843560"/>
          <a:ext cx="8352926" cy="3625036"/>
        </p:xfrm>
        <a:graphic>
          <a:graphicData uri="http://schemas.openxmlformats.org/drawingml/2006/table">
            <a:tbl>
              <a:tblPr>
                <a:tableStyleId>{5C22544A-7EE6-4342-B048-85BDC9FD1C3A}</a:tableStyleId>
              </a:tblPr>
              <a:tblGrid>
                <a:gridCol w="5309835"/>
                <a:gridCol w="1008131"/>
                <a:gridCol w="501515"/>
                <a:gridCol w="507749"/>
                <a:gridCol w="512848"/>
                <a:gridCol w="512848"/>
              </a:tblGrid>
              <a:tr h="813298">
                <a:tc rowSpan="2" gridSpan="2"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>
                          <a:effectLst/>
                        </a:rPr>
                        <a:t>Показатель (индикатор), наименование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 rowSpan="2"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4"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>
                          <a:effectLst/>
                        </a:rPr>
                        <a:t>Значение показателя (индикатора) </a:t>
                      </a:r>
                      <a:r>
                        <a:rPr lang="ru-RU" sz="1200" kern="1200" dirty="0" smtClean="0">
                          <a:effectLst/>
                        </a:rPr>
                        <a:t>госпрограммы </a:t>
                      </a:r>
                      <a:r>
                        <a:rPr lang="ru-RU" sz="1200" kern="1200" dirty="0">
                          <a:effectLst/>
                        </a:rPr>
                        <a:t>«Развитие здравоохранения»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34161">
                <a:tc gridSpan="2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2017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2018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2019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2020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</a:tr>
              <a:tr h="354328">
                <a:tc rowSpan="2"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Смертность от новообразований (в том числе злокачественных)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Плановый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>
                          <a:effectLst/>
                        </a:rPr>
                        <a:t>194,4 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>
                          <a:effectLst/>
                        </a:rPr>
                        <a:t>192,8 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191,7 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190,7 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</a:tr>
              <a:tr h="27272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Фактический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r>
                        <a:rPr lang="ru-RU" sz="1200" dirty="0" smtClean="0">
                          <a:effectLst/>
                          <a:latin typeface="Calibri"/>
                        </a:rPr>
                        <a:t>144,3</a:t>
                      </a:r>
                      <a:endParaRPr lang="ru-RU" sz="1200" dirty="0">
                        <a:effectLst/>
                        <a:latin typeface="Calibri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200" dirty="0">
                        <a:effectLst/>
                        <a:latin typeface="Calibri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200">
                        <a:effectLst/>
                        <a:latin typeface="Calibri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200">
                        <a:effectLst/>
                        <a:latin typeface="Calibri"/>
                      </a:endParaRPr>
                    </a:p>
                  </a:txBody>
                  <a:tcPr marL="66756" marR="66756" marT="33378" marB="33378"/>
                </a:tc>
              </a:tr>
              <a:tr h="298996">
                <a:tc rowSpan="2"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Удовлетворение спроса на лекарственные препараты, предназначенные для лечения больных злокачественными новообразованиями лимфоидной, кроветворной и родственных им тканей, гемофилией, муковисцидозом, гипофизарным нанизмом, болезнью Гоше, рассеянным склерозом, а также трансплантации органов и (или) тканей, %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Плановый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98,0 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>
                          <a:effectLst/>
                        </a:rPr>
                        <a:t>98,0 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98,0 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98,0 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</a:tr>
              <a:tr h="558000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Фактический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r>
                        <a:rPr lang="ru-RU" sz="1200" dirty="0" smtClean="0">
                          <a:effectLst/>
                          <a:latin typeface="Calibri"/>
                        </a:rPr>
                        <a:t>100</a:t>
                      </a:r>
                      <a:endParaRPr lang="ru-RU" sz="1200" dirty="0">
                        <a:effectLst/>
                        <a:latin typeface="Calibri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200" dirty="0">
                        <a:effectLst/>
                        <a:latin typeface="Calibri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200" dirty="0">
                        <a:effectLst/>
                        <a:latin typeface="Calibri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</a:pPr>
                      <a:endParaRPr lang="ru-RU" sz="1200">
                        <a:effectLst/>
                        <a:latin typeface="Calibri"/>
                      </a:endParaRPr>
                    </a:p>
                  </a:txBody>
                  <a:tcPr marL="66756" marR="66756" marT="33378" marB="33378"/>
                </a:tc>
              </a:tr>
              <a:tr h="345127">
                <a:tc rowSpan="2"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Удельный вес больных злокачественными новообразованиями, состоящих на учете с момента установления диагноза 5 лет и более</a:t>
                      </a:r>
                      <a:endParaRPr lang="ru-RU" sz="1200">
                        <a:effectLst/>
                      </a:endParaRPr>
                    </a:p>
                    <a:p>
                      <a:pPr>
                        <a:lnSpc>
                          <a:spcPct val="115000"/>
                        </a:lnSpc>
                        <a:spcAft>
                          <a:spcPts val="0"/>
                        </a:spcAft>
                      </a:pPr>
                      <a:r>
                        <a:rPr lang="ru-RU" sz="1200">
                          <a:effectLst/>
                        </a:rPr>
                        <a:t> 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Плановый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52,5 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52,7 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>
                          <a:effectLst/>
                        </a:rPr>
                        <a:t>53,0 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>
                          <a:effectLst/>
                        </a:rPr>
                        <a:t>54,5 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</a:tr>
              <a:tr h="28803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base">
                        <a:lnSpc>
                          <a:spcPct val="115000"/>
                        </a:lnSpc>
                        <a:spcBef>
                          <a:spcPts val="29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 smtClean="0">
                          <a:effectLst/>
                        </a:rPr>
                        <a:t>Фактический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>
                          <a:effectLst/>
                        </a:rPr>
                        <a:t> </a:t>
                      </a:r>
                      <a:r>
                        <a:rPr lang="ru-RU" sz="1200" kern="1200" dirty="0" smtClean="0">
                          <a:effectLst/>
                        </a:rPr>
                        <a:t>54,9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 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>
                          <a:effectLst/>
                        </a:rPr>
                        <a:t> </a:t>
                      </a:r>
                      <a:endParaRPr lang="ru-RU" sz="120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  <a:tc>
                  <a:txBody>
                    <a:bodyPr/>
                    <a:lstStyle/>
                    <a:p>
                      <a:pPr fontAlgn="base">
                        <a:lnSpc>
                          <a:spcPct val="115000"/>
                        </a:lnSpc>
                        <a:spcBef>
                          <a:spcPts val="430"/>
                        </a:spcBef>
                        <a:spcAft>
                          <a:spcPts val="0"/>
                        </a:spcAft>
                      </a:pPr>
                      <a:r>
                        <a:rPr lang="ru-RU" sz="1200" kern="1200" dirty="0">
                          <a:effectLst/>
                        </a:rPr>
                        <a:t> </a:t>
                      </a:r>
                      <a:endParaRPr lang="ru-RU" sz="1200" dirty="0">
                        <a:effectLst/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6756" marR="66756" marT="33378" marB="33378"/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767262912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-36513" y="1923678"/>
            <a:ext cx="9162257" cy="2062103"/>
          </a:xfrm>
          <a:prstGeom prst="rect">
            <a:avLst/>
          </a:prstGeom>
          <a:solidFill>
            <a:srgbClr val="0070C0"/>
          </a:solidFill>
        </p:spPr>
        <p:txBody>
          <a:bodyPr wrap="square">
            <a:spAutoFit/>
          </a:bodyPr>
          <a:lstStyle/>
          <a:p>
            <a:pPr algn="ctr"/>
            <a:endParaRPr lang="ru-RU" sz="3200" b="1" dirty="0" smtClean="0">
              <a:solidFill>
                <a:schemeClr val="bg1"/>
              </a:solidFill>
            </a:endParaRPr>
          </a:p>
          <a:p>
            <a:pPr algn="ctr"/>
            <a:r>
              <a:rPr lang="ru-RU" sz="3200" dirty="0"/>
              <a:t>П</a:t>
            </a:r>
            <a:r>
              <a:rPr lang="ru-RU" sz="3200" dirty="0" smtClean="0"/>
              <a:t>овышение доступности и качества медицинской помощи больным с онкологическими заболеваниями в Ростовской области</a:t>
            </a:r>
            <a:endParaRPr lang="ru-RU" sz="3200" dirty="0">
              <a:solidFill>
                <a:schemeClr val="bg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5865" y="572075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10" name="Прямоугольник 9"/>
          <p:cNvSpPr/>
          <p:nvPr/>
        </p:nvSpPr>
        <p:spPr>
          <a:xfrm>
            <a:off x="6012854" y="3830265"/>
            <a:ext cx="2592287" cy="311031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Прямоугольник 2"/>
          <p:cNvSpPr/>
          <p:nvPr/>
        </p:nvSpPr>
        <p:spPr>
          <a:xfrm>
            <a:off x="5220072" y="4141296"/>
            <a:ext cx="390567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dirty="0">
                <a:solidFill>
                  <a:srgbClr val="000066"/>
                </a:solidFill>
              </a:rPr>
              <a:t>Ростовская область </a:t>
            </a:r>
            <a:r>
              <a:rPr lang="ru-RU" sz="2400" b="1" dirty="0" smtClean="0">
                <a:solidFill>
                  <a:srgbClr val="000066"/>
                </a:solidFill>
              </a:rPr>
              <a:t>2018</a:t>
            </a:r>
            <a:endParaRPr lang="ru-RU" sz="2400" b="1" dirty="0">
              <a:solidFill>
                <a:srgbClr val="0000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12918923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5865" y="572075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827584" y="1833086"/>
            <a:ext cx="7560840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b="1" dirty="0">
                <a:solidFill>
                  <a:srgbClr val="000066"/>
                </a:solidFill>
              </a:rPr>
              <a:t>Министерством здравоохранения Ростовской области разработан </a:t>
            </a:r>
            <a:r>
              <a:rPr lang="ru-RU" sz="3200" b="1" dirty="0" smtClean="0">
                <a:solidFill>
                  <a:srgbClr val="000066"/>
                </a:solidFill>
              </a:rPr>
              <a:t>план мероприятий «</a:t>
            </a:r>
            <a:r>
              <a:rPr lang="ru-RU" sz="3200" b="1" dirty="0">
                <a:solidFill>
                  <a:srgbClr val="000066"/>
                </a:solidFill>
              </a:rPr>
              <a:t>П</a:t>
            </a:r>
            <a:r>
              <a:rPr lang="ru-RU" sz="3200" b="1" dirty="0" smtClean="0">
                <a:solidFill>
                  <a:srgbClr val="000066"/>
                </a:solidFill>
              </a:rPr>
              <a:t>овышение доступности и качества медицинской помощи больным с онкологическими заболеваниями в Ростовской области»</a:t>
            </a:r>
            <a:endParaRPr lang="ru-RU" sz="3200" b="1" dirty="0">
              <a:solidFill>
                <a:srgbClr val="0000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46189191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6684" y="322838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45865" y="1491630"/>
            <a:ext cx="8646615" cy="1056921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 smtClean="0"/>
              <a:t>Совершенствование нормативно-методической базы </a:t>
            </a:r>
            <a:r>
              <a:rPr lang="ru-RU" sz="2200" b="1" dirty="0" smtClean="0"/>
              <a:t>оказания </a:t>
            </a:r>
            <a:r>
              <a:rPr lang="ru-RU" sz="2200" b="1" dirty="0" smtClean="0"/>
              <a:t>онкологической помощи  (диагностика, маршрутизация, лечение, реабилитация) </a:t>
            </a:r>
            <a:endParaRPr lang="ru-RU" sz="2200" b="1" dirty="0"/>
          </a:p>
        </p:txBody>
      </p:sp>
      <p:sp>
        <p:nvSpPr>
          <p:cNvPr id="9" name="Выноска со стрелкой вниз 8"/>
          <p:cNvSpPr/>
          <p:nvPr/>
        </p:nvSpPr>
        <p:spPr>
          <a:xfrm>
            <a:off x="4283968" y="2545500"/>
            <a:ext cx="742404" cy="530306"/>
          </a:xfrm>
          <a:prstGeom prst="downArrowCallou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45865" y="3075806"/>
            <a:ext cx="8646615" cy="163448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 smtClean="0"/>
              <a:t>Снижение рисков </a:t>
            </a:r>
            <a:r>
              <a:rPr lang="ru-RU" sz="2200" b="1" dirty="0" smtClean="0">
                <a:solidFill>
                  <a:schemeClr val="bg1"/>
                </a:solidFill>
              </a:rPr>
              <a:t>поздней</a:t>
            </a:r>
            <a:r>
              <a:rPr lang="ru-RU" sz="2200" b="1" dirty="0" smtClean="0"/>
              <a:t> </a:t>
            </a:r>
            <a:r>
              <a:rPr lang="ru-RU" sz="2200" b="1" dirty="0" smtClean="0"/>
              <a:t>диагностики, обеспечение доступности своевременной квалифицированной медицинской помощи</a:t>
            </a:r>
            <a:endParaRPr lang="ru-RU" sz="2200" b="1" dirty="0"/>
          </a:p>
        </p:txBody>
      </p:sp>
    </p:spTree>
    <p:extLst>
      <p:ext uri="{BB962C8B-B14F-4D97-AF65-F5344CB8AC3E}">
        <p14:creationId xmlns:p14="http://schemas.microsoft.com/office/powerpoint/2010/main" val="3017318196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6684" y="322838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45865" y="1203598"/>
            <a:ext cx="8646615" cy="1344953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 smtClean="0"/>
              <a:t>Внедрение методических рекомендаций «Раннее выявление злокачественных новообразований отдельных локализаций в рамках программы диспансеризации определённых групп взрослого населения»</a:t>
            </a:r>
            <a:endParaRPr lang="ru-RU" sz="2200" b="1" dirty="0"/>
          </a:p>
        </p:txBody>
      </p:sp>
      <p:sp>
        <p:nvSpPr>
          <p:cNvPr id="9" name="Выноска со стрелкой вниз 8"/>
          <p:cNvSpPr/>
          <p:nvPr/>
        </p:nvSpPr>
        <p:spPr>
          <a:xfrm>
            <a:off x="4283968" y="2545500"/>
            <a:ext cx="742404" cy="530306"/>
          </a:xfrm>
          <a:prstGeom prst="downArrowCallou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45865" y="3075806"/>
            <a:ext cx="8646615" cy="163448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 smtClean="0"/>
              <a:t>Ранняя диагностика онкологических заболеваний с целью улучшения отдалённых результатов их лечения</a:t>
            </a:r>
            <a:endParaRPr lang="ru-RU" sz="2200" b="1" dirty="0"/>
          </a:p>
        </p:txBody>
      </p:sp>
    </p:spTree>
    <p:extLst>
      <p:ext uri="{BB962C8B-B14F-4D97-AF65-F5344CB8AC3E}">
        <p14:creationId xmlns:p14="http://schemas.microsoft.com/office/powerpoint/2010/main" val="3017318196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0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6684" y="322838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45865" y="1153835"/>
            <a:ext cx="8646615" cy="1777955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 smtClean="0"/>
              <a:t>Совершенствование регионального сегмента Единой государственной информационной системы в сфере  здравоохранения (</a:t>
            </a:r>
            <a:r>
              <a:rPr lang="ru-RU" sz="2200" b="1" dirty="0" err="1" smtClean="0"/>
              <a:t>ЕГИСЗ</a:t>
            </a:r>
            <a:r>
              <a:rPr lang="ru-RU" sz="2200" b="1" dirty="0" smtClean="0"/>
              <a:t>), поэтапное внедрение электронного документооборота в работу медицинских и фармацевтических  организаций</a:t>
            </a:r>
            <a:endParaRPr lang="ru-RU" sz="2200" b="1" dirty="0"/>
          </a:p>
        </p:txBody>
      </p:sp>
      <p:sp>
        <p:nvSpPr>
          <p:cNvPr id="9" name="Выноска со стрелкой вниз 8"/>
          <p:cNvSpPr/>
          <p:nvPr/>
        </p:nvSpPr>
        <p:spPr>
          <a:xfrm>
            <a:off x="4283968" y="2931790"/>
            <a:ext cx="742404" cy="530306"/>
          </a:xfrm>
          <a:prstGeom prst="downArrowCallou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45865" y="3462096"/>
            <a:ext cx="8646615" cy="124819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 smtClean="0"/>
              <a:t>Контроль за соблюдением </a:t>
            </a:r>
            <a:r>
              <a:rPr lang="ru-RU" sz="2200" b="1" dirty="0" smtClean="0"/>
              <a:t>сроков начала первичного лечения </a:t>
            </a:r>
            <a:r>
              <a:rPr lang="ru-RU" sz="2200" b="1" dirty="0" err="1" smtClean="0"/>
              <a:t>онкобольных</a:t>
            </a:r>
            <a:r>
              <a:rPr lang="ru-RU" sz="2200" b="1" dirty="0" smtClean="0"/>
              <a:t>, повышение достоверности учёта </a:t>
            </a:r>
            <a:r>
              <a:rPr lang="ru-RU" sz="2200" b="1" dirty="0" err="1" smtClean="0"/>
              <a:t>онкобольных</a:t>
            </a:r>
            <a:r>
              <a:rPr lang="ru-RU" sz="2200" b="1" dirty="0" smtClean="0"/>
              <a:t>, повышение качества онкологической помощи</a:t>
            </a:r>
            <a:endParaRPr lang="ru-RU" sz="2200" b="1" dirty="0"/>
          </a:p>
        </p:txBody>
      </p:sp>
    </p:spTree>
    <p:extLst>
      <p:ext uri="{BB962C8B-B14F-4D97-AF65-F5344CB8AC3E}">
        <p14:creationId xmlns:p14="http://schemas.microsoft.com/office/powerpoint/2010/main" val="3017318196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6684" y="322838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45865" y="1491630"/>
            <a:ext cx="8646615" cy="1056921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/>
              <a:t>Развитие материально-технической базы медицинских организаций, оказывающих </a:t>
            </a:r>
            <a:r>
              <a:rPr lang="ru-RU" sz="2200" b="1" dirty="0" smtClean="0"/>
              <a:t>онкологическую помощь</a:t>
            </a:r>
            <a:endParaRPr lang="ru-RU" sz="2200" b="1" dirty="0"/>
          </a:p>
        </p:txBody>
      </p:sp>
      <p:sp>
        <p:nvSpPr>
          <p:cNvPr id="9" name="Выноска со стрелкой вниз 8"/>
          <p:cNvSpPr/>
          <p:nvPr/>
        </p:nvSpPr>
        <p:spPr>
          <a:xfrm>
            <a:off x="4283968" y="2545500"/>
            <a:ext cx="742404" cy="530306"/>
          </a:xfrm>
          <a:prstGeom prst="downArrowCallou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45865" y="3075806"/>
            <a:ext cx="8646615" cy="163448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200" b="1" dirty="0"/>
              <a:t>Ожидаемые результаты: </a:t>
            </a:r>
            <a:r>
              <a:rPr lang="ru-RU" sz="2200" b="1" dirty="0" smtClean="0"/>
              <a:t>повышение доступности и комфортности медицинской </a:t>
            </a:r>
            <a:r>
              <a:rPr lang="ru-RU" sz="2200" b="1" dirty="0"/>
              <a:t>помощи </a:t>
            </a:r>
            <a:r>
              <a:rPr lang="ru-RU" sz="2200" b="1" dirty="0" smtClean="0"/>
              <a:t>онкологическим больным, </a:t>
            </a:r>
            <a:r>
              <a:rPr lang="ru-RU" sz="2200" b="1" dirty="0"/>
              <a:t>выполнение </a:t>
            </a:r>
            <a:r>
              <a:rPr lang="ru-RU" sz="2200" b="1" dirty="0" smtClean="0"/>
              <a:t>Порядка </a:t>
            </a:r>
            <a:r>
              <a:rPr lang="ru-RU" sz="2200" b="1" dirty="0"/>
              <a:t>оказания медицинской </a:t>
            </a:r>
            <a:r>
              <a:rPr lang="ru-RU" sz="2200" b="1" dirty="0" smtClean="0"/>
              <a:t>помощи населению по профилю «онкология»</a:t>
            </a:r>
            <a:endParaRPr lang="ru-RU" sz="2200" b="1" dirty="0"/>
          </a:p>
        </p:txBody>
      </p:sp>
    </p:spTree>
    <p:extLst>
      <p:ext uri="{BB962C8B-B14F-4D97-AF65-F5344CB8AC3E}">
        <p14:creationId xmlns:p14="http://schemas.microsoft.com/office/powerpoint/2010/main" val="518816599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6684" y="322838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2" name="Прямоугольник 1"/>
          <p:cNvSpPr/>
          <p:nvPr/>
        </p:nvSpPr>
        <p:spPr>
          <a:xfrm>
            <a:off x="245865" y="1153836"/>
            <a:ext cx="8646615" cy="1394716"/>
          </a:xfrm>
          <a:prstGeom prst="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400" b="1" dirty="0"/>
              <a:t>Совершенствование </a:t>
            </a:r>
            <a:r>
              <a:rPr lang="ru-RU" sz="2400" b="1" dirty="0" smtClean="0"/>
              <a:t>оказания  помощи на этапе первичного звена</a:t>
            </a:r>
            <a:endParaRPr lang="ru-RU" sz="2400" b="1" dirty="0"/>
          </a:p>
        </p:txBody>
      </p:sp>
      <p:sp>
        <p:nvSpPr>
          <p:cNvPr id="9" name="Выноска со стрелкой вниз 8"/>
          <p:cNvSpPr/>
          <p:nvPr/>
        </p:nvSpPr>
        <p:spPr>
          <a:xfrm>
            <a:off x="4283968" y="2545500"/>
            <a:ext cx="742404" cy="530306"/>
          </a:xfrm>
          <a:prstGeom prst="downArrowCallou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10" name="Скругленный прямоугольник 9"/>
          <p:cNvSpPr/>
          <p:nvPr/>
        </p:nvSpPr>
        <p:spPr>
          <a:xfrm>
            <a:off x="255118" y="3075806"/>
            <a:ext cx="8646615" cy="163448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ru-RU" sz="2000" dirty="0"/>
              <a:t> </a:t>
            </a:r>
            <a:r>
              <a:rPr lang="ru-RU" sz="2400" b="1" dirty="0"/>
              <a:t>Ожидаемые результаты: </a:t>
            </a:r>
            <a:r>
              <a:rPr lang="ru-RU" sz="2400" b="1" dirty="0" smtClean="0"/>
              <a:t>ранняя диагностика и профилактика онкологических заболеваний, </a:t>
            </a:r>
            <a:r>
              <a:rPr lang="ru-RU" sz="2400" b="1" dirty="0"/>
              <a:t>увеличение доступности и повышение качества медицинской </a:t>
            </a:r>
            <a:r>
              <a:rPr lang="ru-RU" sz="2400" b="1" dirty="0" smtClean="0"/>
              <a:t>помощи на всех этапах: от диагностики до паллиативной помощи</a:t>
            </a:r>
            <a:endParaRPr lang="ru-RU" sz="2400" b="1" dirty="0"/>
          </a:p>
        </p:txBody>
      </p:sp>
    </p:spTree>
    <p:extLst>
      <p:ext uri="{BB962C8B-B14F-4D97-AF65-F5344CB8AC3E}">
        <p14:creationId xmlns:p14="http://schemas.microsoft.com/office/powerpoint/2010/main" val="1507419497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3"/>
          <p:cNvPicPr>
            <a:picLocks noChangeAspect="1"/>
          </p:cNvPicPr>
          <p:nvPr/>
        </p:nvPicPr>
        <p:blipFill>
          <a:blip r:embed="rId3" cstate="screen">
            <a:duotone>
              <a:schemeClr val="accent1">
                <a:shade val="45000"/>
                <a:satMod val="135000"/>
              </a:schemeClr>
              <a:prstClr val="white"/>
            </a:duotone>
            <a:extLst/>
          </a:blip>
          <a:stretch>
            <a:fillRect/>
          </a:stretch>
        </p:blipFill>
        <p:spPr>
          <a:xfrm>
            <a:off x="-36512" y="-33468"/>
            <a:ext cx="9180512" cy="5164038"/>
          </a:xfrm>
          <a:prstGeom prst="rect">
            <a:avLst/>
          </a:prstGeom>
        </p:spPr>
      </p:pic>
      <p:sp>
        <p:nvSpPr>
          <p:cNvPr id="6" name="Прямоугольник 5" hidden="1"/>
          <p:cNvSpPr/>
          <p:nvPr/>
        </p:nvSpPr>
        <p:spPr>
          <a:xfrm>
            <a:off x="0" y="0"/>
            <a:ext cx="9540875" cy="5272088"/>
          </a:xfrm>
          <a:prstGeom prst="rect">
            <a:avLst/>
          </a:prstGeom>
          <a:solidFill>
            <a:srgbClr val="FFFFFF">
              <a:alpha val="28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/>
          </a:p>
        </p:txBody>
      </p:sp>
      <p:pic>
        <p:nvPicPr>
          <p:cNvPr id="7" name="Picture 2"/>
          <p:cNvPicPr>
            <a:picLocks noChangeAspect="1" noChangeArrowheads="1"/>
          </p:cNvPicPr>
          <p:nvPr/>
        </p:nvPicPr>
        <p:blipFill>
          <a:blip r:embed="rId4" cstate="screen">
            <a:duotone>
              <a:prstClr val="black"/>
              <a:schemeClr val="accent1">
                <a:tint val="45000"/>
                <a:satMod val="400000"/>
              </a:schemeClr>
            </a:duotone>
            <a:extLst/>
          </a:blip>
          <a:srcRect/>
          <a:stretch>
            <a:fillRect/>
          </a:stretch>
        </p:blipFill>
        <p:spPr bwMode="auto">
          <a:xfrm>
            <a:off x="4170344" y="-288752"/>
            <a:ext cx="5154184" cy="541932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>
            <a:outerShdw blurRad="50800" dist="38100" dir="5400000" algn="t" rotWithShape="0">
              <a:schemeClr val="bg1">
                <a:alpha val="40000"/>
              </a:schemeClr>
            </a:outerShdw>
          </a:effectLst>
          <a:scene3d>
            <a:camera prst="perspectiveHeroicExtremeLeftFacing"/>
            <a:lightRig rig="harsh" dir="t">
              <a:rot lat="0" lon="0" rev="3000000"/>
            </a:lightRig>
          </a:scene3d>
          <a:sp3d extrusionH="254000">
            <a:bevelT w="82550" h="44450" prst="angle"/>
            <a:bevelB w="82550" h="44450" prst="angle"/>
            <a:contourClr>
              <a:schemeClr val="accent3">
                <a:lumMod val="40000"/>
                <a:lumOff val="60000"/>
              </a:schemeClr>
            </a:contourClr>
          </a:sp3d>
          <a:extLst/>
        </p:spPr>
      </p:pic>
      <p:sp>
        <p:nvSpPr>
          <p:cNvPr id="18" name="Скругленный прямоугольник 17"/>
          <p:cNvSpPr/>
          <p:nvPr/>
        </p:nvSpPr>
        <p:spPr>
          <a:xfrm>
            <a:off x="0" y="987574"/>
            <a:ext cx="9144000" cy="3384376"/>
          </a:xfrm>
          <a:prstGeom prst="roundRect">
            <a:avLst/>
          </a:prstGeom>
          <a:noFill/>
          <a:ln>
            <a:noFill/>
          </a:ln>
          <a:effectLst>
            <a:outerShdw blurRad="50800" dist="38100" dir="2700000" sx="127000" sy="127000" algn="tl" rotWithShape="0">
              <a:schemeClr val="tx1">
                <a:alpha val="56000"/>
              </a:scheme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ru-RU" sz="3200" b="1" dirty="0">
              <a:solidFill>
                <a:schemeClr val="tx2">
                  <a:lumMod val="50000"/>
                </a:schemeClr>
              </a:solidFill>
            </a:endParaRPr>
          </a:p>
        </p:txBody>
      </p:sp>
      <p:sp>
        <p:nvSpPr>
          <p:cNvPr id="11" name="Rectangle 4"/>
          <p:cNvSpPr>
            <a:spLocks noChangeArrowheads="1"/>
          </p:cNvSpPr>
          <p:nvPr/>
        </p:nvSpPr>
        <p:spPr bwMode="auto">
          <a:xfrm>
            <a:off x="-36513" y="115888"/>
            <a:ext cx="9180513" cy="43180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anchor="ctr"/>
          <a:lstStyle/>
          <a:p>
            <a:pPr algn="ctr">
              <a:defRPr/>
            </a:pPr>
            <a:endParaRPr lang="ru-RU" sz="3000" b="1" dirty="0">
              <a:ln w="17780" cmpd="sng">
                <a:solidFill>
                  <a:schemeClr val="accent1">
                    <a:tint val="3000"/>
                  </a:schemeClr>
                </a:solidFill>
                <a:prstDash val="solid"/>
                <a:miter lim="800000"/>
              </a:ln>
              <a:gradFill>
                <a:gsLst>
                  <a:gs pos="10000">
                    <a:schemeClr val="accent1">
                      <a:tint val="63000"/>
                      <a:sat val="105000"/>
                    </a:schemeClr>
                  </a:gs>
                  <a:gs pos="90000">
                    <a:schemeClr val="accent1">
                      <a:shade val="50000"/>
                      <a:satMod val="100000"/>
                    </a:schemeClr>
                  </a:gs>
                </a:gsLst>
                <a:lin ang="5400000"/>
              </a:gradFill>
              <a:effectLst>
                <a:outerShdw blurRad="55000" dist="50800" dir="5400000" algn="tl">
                  <a:srgbClr val="000000">
                    <a:alpha val="33000"/>
                  </a:srgbClr>
                </a:outerShdw>
              </a:effectLst>
            </a:endParaRPr>
          </a:p>
        </p:txBody>
      </p:sp>
      <p:sp>
        <p:nvSpPr>
          <p:cNvPr id="2" name="Прямоугольник 1"/>
          <p:cNvSpPr/>
          <p:nvPr/>
        </p:nvSpPr>
        <p:spPr>
          <a:xfrm>
            <a:off x="-36513" y="1923678"/>
            <a:ext cx="9162257" cy="2062103"/>
          </a:xfrm>
          <a:prstGeom prst="rect">
            <a:avLst/>
          </a:prstGeom>
          <a:solidFill>
            <a:srgbClr val="0070C0"/>
          </a:solidFill>
        </p:spPr>
        <p:txBody>
          <a:bodyPr wrap="square">
            <a:spAutoFit/>
          </a:bodyPr>
          <a:lstStyle/>
          <a:p>
            <a:pPr algn="ctr"/>
            <a:endParaRPr lang="ru-RU" sz="3200" b="1" dirty="0" smtClean="0">
              <a:solidFill>
                <a:schemeClr val="bg1"/>
              </a:solidFill>
            </a:endParaRPr>
          </a:p>
          <a:p>
            <a:pPr algn="ctr"/>
            <a:r>
              <a:rPr lang="ru-RU" sz="3200" b="1" dirty="0" smtClean="0">
                <a:solidFill>
                  <a:schemeClr val="bg1"/>
                </a:solidFill>
              </a:rPr>
              <a:t>Обеспечение </a:t>
            </a:r>
            <a:r>
              <a:rPr lang="ru-RU" sz="3200" b="1" dirty="0" err="1" smtClean="0">
                <a:solidFill>
                  <a:schemeClr val="bg1"/>
                </a:solidFill>
              </a:rPr>
              <a:t>онкобольных</a:t>
            </a:r>
            <a:r>
              <a:rPr lang="ru-RU" sz="3200" b="1" dirty="0" smtClean="0">
                <a:solidFill>
                  <a:schemeClr val="bg1"/>
                </a:solidFill>
              </a:rPr>
              <a:t> </a:t>
            </a:r>
            <a:r>
              <a:rPr lang="ru-RU" sz="3200" b="1" dirty="0">
                <a:solidFill>
                  <a:schemeClr val="bg1"/>
                </a:solidFill>
              </a:rPr>
              <a:t>лекарственными препаратами и медицинскими изделиями</a:t>
            </a:r>
          </a:p>
          <a:p>
            <a:pPr algn="ctr"/>
            <a:endParaRPr lang="ru-RU" sz="3200" dirty="0">
              <a:solidFill>
                <a:schemeClr val="bg1"/>
              </a:solidFill>
            </a:endParaRPr>
          </a:p>
        </p:txBody>
      </p:sp>
      <p:sp>
        <p:nvSpPr>
          <p:cNvPr id="5" name="Прямоугольник 4"/>
          <p:cNvSpPr/>
          <p:nvPr/>
        </p:nvSpPr>
        <p:spPr>
          <a:xfrm>
            <a:off x="245865" y="572075"/>
            <a:ext cx="4572000" cy="830997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ru-RU" sz="2400" b="1" dirty="0">
                <a:solidFill>
                  <a:schemeClr val="bg1"/>
                </a:solidFill>
              </a:rPr>
              <a:t>Министерство здравоохранения Ростовской области</a:t>
            </a:r>
          </a:p>
        </p:txBody>
      </p:sp>
      <p:sp>
        <p:nvSpPr>
          <p:cNvPr id="10" name="Прямоугольник 9"/>
          <p:cNvSpPr/>
          <p:nvPr/>
        </p:nvSpPr>
        <p:spPr>
          <a:xfrm>
            <a:off x="6012854" y="3830265"/>
            <a:ext cx="2592287" cy="311031"/>
          </a:xfrm>
          <a:prstGeom prst="rect">
            <a:avLst/>
          </a:prstGeom>
          <a:solidFill>
            <a:srgbClr val="FF0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  <p:sp>
        <p:nvSpPr>
          <p:cNvPr id="3" name="Прямоугольник 2"/>
          <p:cNvSpPr/>
          <p:nvPr/>
        </p:nvSpPr>
        <p:spPr>
          <a:xfrm>
            <a:off x="5220072" y="4141296"/>
            <a:ext cx="3905672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400" b="1" dirty="0">
                <a:solidFill>
                  <a:srgbClr val="000066"/>
                </a:solidFill>
              </a:rPr>
              <a:t>Ростовская область </a:t>
            </a:r>
            <a:r>
              <a:rPr lang="ru-RU" sz="2400" b="1" dirty="0" smtClean="0">
                <a:solidFill>
                  <a:srgbClr val="000066"/>
                </a:solidFill>
              </a:rPr>
              <a:t>2018</a:t>
            </a:r>
            <a:endParaRPr lang="ru-RU" sz="2400" b="1" dirty="0">
              <a:solidFill>
                <a:srgbClr val="000066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73388032"/>
      </p:ext>
    </p:extLst>
  </p:cSld>
  <p:clrMapOvr>
    <a:masterClrMapping/>
  </p:clrMapOvr>
  <p:transition spd="slow">
    <p:pull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 nodeType="after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1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10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10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10663</TotalTime>
  <Words>683</Words>
  <Application>Microsoft Office PowerPoint</Application>
  <PresentationFormat>Экран (16:9)</PresentationFormat>
  <Paragraphs>107</Paragraphs>
  <Slides>13</Slides>
  <Notes>13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4" baseType="lpstr">
      <vt:lpstr>Тема Office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riac4</dc:creator>
  <cp:lastModifiedBy>p044</cp:lastModifiedBy>
  <cp:revision>1781</cp:revision>
  <cp:lastPrinted>2015-09-18T08:09:26Z</cp:lastPrinted>
  <dcterms:created xsi:type="dcterms:W3CDTF">2013-02-07T11:49:02Z</dcterms:created>
  <dcterms:modified xsi:type="dcterms:W3CDTF">2018-05-30T13:48:05Z</dcterms:modified>
</cp:coreProperties>
</file>